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5"/>
  </p:notesMasterIdLst>
  <p:handoutMasterIdLst>
    <p:handoutMasterId r:id="rId46"/>
  </p:handoutMasterIdLst>
  <p:sldIdLst>
    <p:sldId id="256" r:id="rId5"/>
    <p:sldId id="3737" r:id="rId6"/>
    <p:sldId id="3769" r:id="rId7"/>
    <p:sldId id="3763" r:id="rId8"/>
    <p:sldId id="3770" r:id="rId9"/>
    <p:sldId id="3771" r:id="rId10"/>
    <p:sldId id="3772" r:id="rId11"/>
    <p:sldId id="3773" r:id="rId12"/>
    <p:sldId id="3764" r:id="rId13"/>
    <p:sldId id="3614" r:id="rId14"/>
    <p:sldId id="439" r:id="rId15"/>
    <p:sldId id="3774" r:id="rId16"/>
    <p:sldId id="3758" r:id="rId17"/>
    <p:sldId id="3761" r:id="rId18"/>
    <p:sldId id="3768" r:id="rId19"/>
    <p:sldId id="3755" r:id="rId20"/>
    <p:sldId id="3719" r:id="rId21"/>
    <p:sldId id="3720" r:id="rId22"/>
    <p:sldId id="3759" r:id="rId23"/>
    <p:sldId id="3616" r:id="rId24"/>
    <p:sldId id="3618" r:id="rId25"/>
    <p:sldId id="3619" r:id="rId26"/>
    <p:sldId id="3620" r:id="rId27"/>
    <p:sldId id="3626" r:id="rId28"/>
    <p:sldId id="3760" r:id="rId29"/>
    <p:sldId id="3746" r:id="rId30"/>
    <p:sldId id="1293" r:id="rId31"/>
    <p:sldId id="1290" r:id="rId32"/>
    <p:sldId id="1287" r:id="rId33"/>
    <p:sldId id="1289" r:id="rId34"/>
    <p:sldId id="3742" r:id="rId35"/>
    <p:sldId id="3765" r:id="rId36"/>
    <p:sldId id="3762" r:id="rId37"/>
    <p:sldId id="3767" r:id="rId38"/>
    <p:sldId id="3751" r:id="rId39"/>
    <p:sldId id="3766" r:id="rId40"/>
    <p:sldId id="3735" r:id="rId41"/>
    <p:sldId id="3752" r:id="rId42"/>
    <p:sldId id="428" r:id="rId43"/>
    <p:sldId id="374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666666"/>
    <a:srgbClr val="33363B"/>
    <a:srgbClr val="0495FE"/>
    <a:srgbClr val="12A7E1"/>
    <a:srgbClr val="4EC1B2"/>
    <a:srgbClr val="006FA6"/>
    <a:srgbClr val="FF9D4C"/>
    <a:srgbClr val="F97E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18" y="78"/>
      </p:cViewPr>
      <p:guideLst/>
    </p:cSldViewPr>
  </p:slideViewPr>
  <p:notesTextViewPr>
    <p:cViewPr>
      <p:scale>
        <a:sx n="3" d="2"/>
        <a:sy n="3" d="2"/>
      </p:scale>
      <p:origin x="0" y="0"/>
    </p:cViewPr>
  </p:notesTextViewPr>
  <p:notesViewPr>
    <p:cSldViewPr snapToGrid="0">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EF37ED-90F5-4EAF-98A6-55B7F0E1EFCE}" type="datetimeFigureOut">
              <a:rPr lang="en-IN" smtClean="0"/>
              <a:t>28-04-2019</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BA1C63-4A19-4F29-92CF-3B41E46C3E78}" type="slidenum">
              <a:rPr lang="en-IN" smtClean="0"/>
              <a:t>‹#›</a:t>
            </a:fld>
            <a:endParaRPr lang="en-IN"/>
          </a:p>
        </p:txBody>
      </p:sp>
    </p:spTree>
    <p:extLst>
      <p:ext uri="{BB962C8B-B14F-4D97-AF65-F5344CB8AC3E}">
        <p14:creationId xmlns:p14="http://schemas.microsoft.com/office/powerpoint/2010/main" val="1303186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6BC237-54E6-445A-A7FA-512DE34CCA1B}" type="datetimeFigureOut">
              <a:rPr lang="en-IN" smtClean="0"/>
              <a:t>28-04-2019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9EEA90-197E-479D-89C5-AF38B411E332}" type="slidenum">
              <a:rPr lang="en-IN" smtClean="0"/>
              <a:t>‹#›</a:t>
            </a:fld>
            <a:endParaRPr lang="en-IN"/>
          </a:p>
        </p:txBody>
      </p:sp>
    </p:spTree>
    <p:extLst>
      <p:ext uri="{BB962C8B-B14F-4D97-AF65-F5344CB8AC3E}">
        <p14:creationId xmlns:p14="http://schemas.microsoft.com/office/powerpoint/2010/main" val="3407593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 the conversation.</a:t>
            </a:r>
          </a:p>
          <a:p>
            <a:endParaRPr lang="en-GB"/>
          </a:p>
          <a:p>
            <a:r>
              <a:rPr lang="en-GB"/>
              <a:t>P</a:t>
            </a:r>
            <a:r>
              <a:rPr lang="en-US" err="1"/>
              <a:t>otentially</a:t>
            </a:r>
            <a:r>
              <a:rPr lang="en-US"/>
              <a:t> replace for speaker contact details / intro.</a:t>
            </a:r>
          </a:p>
        </p:txBody>
      </p:sp>
      <p:sp>
        <p:nvSpPr>
          <p:cNvPr id="4" name="Slide Number Placeholder 3"/>
          <p:cNvSpPr>
            <a:spLocks noGrp="1"/>
          </p:cNvSpPr>
          <p:nvPr>
            <p:ph type="sldNum" sz="quarter" idx="5"/>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1308193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805129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20</a:t>
            </a:fld>
            <a:endParaRPr lang="en-US"/>
          </a:p>
        </p:txBody>
      </p:sp>
    </p:spTree>
    <p:extLst>
      <p:ext uri="{BB962C8B-B14F-4D97-AF65-F5344CB8AC3E}">
        <p14:creationId xmlns:p14="http://schemas.microsoft.com/office/powerpoint/2010/main" val="2188980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21</a:t>
            </a:fld>
            <a:endParaRPr lang="en-US"/>
          </a:p>
        </p:txBody>
      </p:sp>
    </p:spTree>
    <p:extLst>
      <p:ext uri="{BB962C8B-B14F-4D97-AF65-F5344CB8AC3E}">
        <p14:creationId xmlns:p14="http://schemas.microsoft.com/office/powerpoint/2010/main" val="3094217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22</a:t>
            </a:fld>
            <a:endParaRPr lang="en-US"/>
          </a:p>
        </p:txBody>
      </p:sp>
    </p:spTree>
    <p:extLst>
      <p:ext uri="{BB962C8B-B14F-4D97-AF65-F5344CB8AC3E}">
        <p14:creationId xmlns:p14="http://schemas.microsoft.com/office/powerpoint/2010/main" val="1857859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23</a:t>
            </a:fld>
            <a:endParaRPr lang="en-US"/>
          </a:p>
        </p:txBody>
      </p:sp>
    </p:spTree>
    <p:extLst>
      <p:ext uri="{BB962C8B-B14F-4D97-AF65-F5344CB8AC3E}">
        <p14:creationId xmlns:p14="http://schemas.microsoft.com/office/powerpoint/2010/main" val="744058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26</a:t>
            </a:fld>
            <a:endParaRPr lang="en-US"/>
          </a:p>
        </p:txBody>
      </p:sp>
    </p:spTree>
    <p:extLst>
      <p:ext uri="{BB962C8B-B14F-4D97-AF65-F5344CB8AC3E}">
        <p14:creationId xmlns:p14="http://schemas.microsoft.com/office/powerpoint/2010/main" val="4188229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Whether you’ve already started implementing DevOps or looking to get started, a common challenge is for IT organizations is keeping up with project demand for development and test environments</a:t>
            </a:r>
          </a:p>
          <a:p>
            <a:pPr marL="344100" indent="-344100">
              <a:buFont typeface="Arial" panose="020B0604020202020204" pitchFamily="34" charset="0"/>
              <a:buChar char="•"/>
            </a:pPr>
            <a:r>
              <a:rPr lang="en-US" sz="1800"/>
              <a:t>DevTest Labs simplifies environment management for Dev &amp; Test environments in the Azure cloud</a:t>
            </a:r>
          </a:p>
          <a:p>
            <a:pPr marL="344100" indent="-344100">
              <a:buFont typeface="Arial" panose="020B0604020202020204" pitchFamily="34" charset="0"/>
              <a:buChar char="•"/>
            </a:pPr>
            <a:r>
              <a:rPr lang="en-US" sz="1800"/>
              <a:t>Provide self-service access for teams, with policies to control cost and enforce use of appropriate images and artifacts</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4/28/2019 11:43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27</a:t>
            </a:fld>
            <a:endParaRPr lang="en-US">
              <a:solidFill>
                <a:prstClr val="black"/>
              </a:solidFill>
            </a:endParaRPr>
          </a:p>
        </p:txBody>
      </p:sp>
    </p:spTree>
    <p:extLst>
      <p:ext uri="{BB962C8B-B14F-4D97-AF65-F5344CB8AC3E}">
        <p14:creationId xmlns:p14="http://schemas.microsoft.com/office/powerpoint/2010/main" val="3871363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a:t>Deploy repeatedly &amp; reliably using Infrastructure as Code</a:t>
            </a:r>
          </a:p>
          <a:p>
            <a:pPr marL="344100" indent="-344100">
              <a:buFont typeface="Arial" panose="020B0604020202020204" pitchFamily="34" charset="0"/>
              <a:buChar char="•"/>
            </a:pPr>
            <a:r>
              <a:rPr lang="en-US"/>
              <a:t>Azure Resource Manager provides these capabilities for Azure out of the box, and works across Azure as well as Azure Stack</a:t>
            </a:r>
          </a:p>
          <a:p>
            <a:pPr marL="344100" indent="-344100">
              <a:buFont typeface="Arial" panose="020B0604020202020204" pitchFamily="34" charset="0"/>
              <a:buChar char="•"/>
            </a:pPr>
            <a:r>
              <a:rPr lang="en-US"/>
              <a:t>But if you’re already using 3</a:t>
            </a:r>
            <a:r>
              <a:rPr lang="en-US" baseline="30000"/>
              <a:t>rd</a:t>
            </a:r>
            <a:r>
              <a:rPr lang="en-US"/>
              <a:t> party tools such as Terraform, Ansible, Chef, Puppet or </a:t>
            </a:r>
            <a:r>
              <a:rPr lang="en-US" err="1"/>
              <a:t>SaltStack</a:t>
            </a:r>
            <a:r>
              <a:rPr lang="en-US"/>
              <a:t> – we support those too!</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4/28/2019 11:43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28</a:t>
            </a:fld>
            <a:endParaRPr lang="en-US">
              <a:solidFill>
                <a:prstClr val="black"/>
              </a:solidFill>
            </a:endParaRPr>
          </a:p>
        </p:txBody>
      </p:sp>
    </p:spTree>
    <p:extLst>
      <p:ext uri="{BB962C8B-B14F-4D97-AF65-F5344CB8AC3E}">
        <p14:creationId xmlns:p14="http://schemas.microsoft.com/office/powerpoint/2010/main" val="818970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Just because you’re moving fast, doesn’t mean you have to lose control – even if you have some Shadow-Ops happening</a:t>
            </a:r>
          </a:p>
          <a:p>
            <a:pPr marL="344100" indent="-344100">
              <a:buFont typeface="Arial" panose="020B0604020202020204" pitchFamily="34" charset="0"/>
              <a:buChar char="•"/>
            </a:pPr>
            <a:r>
              <a:rPr lang="en-US" b="0"/>
              <a:t>Azure security gives you visibility and control of your entire cloud security state</a:t>
            </a:r>
          </a:p>
          <a:p>
            <a:pPr marL="344100" indent="-344100">
              <a:buFont typeface="Arial" panose="020B0604020202020204" pitchFamily="34" charset="0"/>
              <a:buChar char="•"/>
            </a:pPr>
            <a:r>
              <a:rPr lang="en-US" b="0"/>
              <a:t>Using analytics to provide pro-active recommendations across both Windows and Linux</a:t>
            </a:r>
          </a:p>
          <a:p>
            <a:pPr marL="344100" indent="-344100">
              <a:buFont typeface="Arial" panose="020B0604020202020204" pitchFamily="34" charset="0"/>
              <a:buChar char="•"/>
            </a:pPr>
            <a:r>
              <a:rPr lang="en-US" b="0"/>
              <a:t>Leverage services like Azure Event Viewer also to track access, see who change what and when.</a:t>
            </a:r>
          </a:p>
          <a:p>
            <a:endParaRPr lang="en-US" b="1"/>
          </a:p>
          <a:p>
            <a:r>
              <a:rPr lang="en-US" b="1"/>
              <a:t>------ (additional product context) ------</a:t>
            </a:r>
          </a:p>
          <a:p>
            <a:endParaRPr lang="en-US" b="1"/>
          </a:p>
          <a:p>
            <a:r>
              <a:rPr lang="en-US" b="1"/>
              <a:t>Secure</a:t>
            </a:r>
            <a:r>
              <a:rPr lang="en-US" b="1" baseline="0"/>
              <a:t> your cloud resources with Azure Security Center</a:t>
            </a:r>
          </a:p>
          <a:p>
            <a:endParaRPr lang="en-US" b="1" baseline="0"/>
          </a:p>
          <a:p>
            <a:pPr lvl="0"/>
            <a:r>
              <a:rPr lang="en-US" sz="1800"/>
              <a:t>With Azure Security Center you can gain full visibility and control of your cloud security state with a single, unified view:</a:t>
            </a:r>
            <a:endParaRPr lang="en-US" sz="2200"/>
          </a:p>
          <a:p>
            <a:pPr lvl="1"/>
            <a:r>
              <a:rPr lang="en-US" sz="1800" b="1"/>
              <a:t>Collect security data from multiple sources: </a:t>
            </a:r>
            <a:r>
              <a:rPr lang="en-US" sz="1800"/>
              <a:t>Collect, search, and analyze security data from a variety of sources, including connected partner solutions like network firewalls and other Microsoft services.</a:t>
            </a:r>
            <a:endParaRPr lang="en-US" sz="2200"/>
          </a:p>
          <a:p>
            <a:pPr lvl="1"/>
            <a:r>
              <a:rPr lang="en-US" sz="1800" b="1"/>
              <a:t>Integration with existing security workflows: </a:t>
            </a:r>
            <a:r>
              <a:rPr lang="en-US" sz="1800"/>
              <a:t>Access, integrate, and analyze security information using REST APIs to connect existing tools and processes.</a:t>
            </a:r>
            <a:endParaRPr lang="en-US" sz="2200"/>
          </a:p>
          <a:p>
            <a:pPr lvl="1"/>
            <a:r>
              <a:rPr lang="en-US" sz="1800" b="1"/>
              <a:t>Easily onboard cloud resources: </a:t>
            </a:r>
            <a:r>
              <a:rPr lang="en-US" sz="1800"/>
              <a:t>Keep pace with rapidly changing cloud workloads. Automatically discover and onboard new resources created in your Azure subscriptions. </a:t>
            </a:r>
            <a:endParaRPr lang="en-US" sz="2200"/>
          </a:p>
          <a:p>
            <a:pPr lvl="1"/>
            <a:r>
              <a:rPr lang="en-US" sz="1800" b="1"/>
              <a:t>Continuous security assessment: </a:t>
            </a:r>
            <a:r>
              <a:rPr lang="en-US" sz="1800"/>
              <a:t>monitor the security of virtual machines, networks, and Azure services using hundreds of built-in security assessments or create your own.</a:t>
            </a:r>
            <a:endParaRPr lang="en-US" sz="2200"/>
          </a:p>
          <a:p>
            <a:pPr lvl="1"/>
            <a:r>
              <a:rPr lang="en-US" sz="1800"/>
              <a:t>Built-in dashboards provide instant insights into security issues that require attention.</a:t>
            </a:r>
            <a:endParaRPr lang="en-US" sz="2200"/>
          </a:p>
          <a:p>
            <a:pPr lvl="1"/>
            <a:r>
              <a:rPr lang="en-US" sz="1800" b="1"/>
              <a:t>Centralized policy management: </a:t>
            </a:r>
            <a:r>
              <a:rPr lang="en-US" sz="1800"/>
              <a:t>Ensure compliance with company or regulatory security requirements by centrally managing security policies across all your cloud workloads.</a:t>
            </a:r>
            <a:endParaRPr lang="en-US" sz="2200"/>
          </a:p>
          <a:p>
            <a:pPr lvl="1"/>
            <a:r>
              <a:rPr lang="en-US" sz="1800" b="1"/>
              <a:t>Compliance reporting</a:t>
            </a:r>
            <a:r>
              <a:rPr lang="en-US" sz="1800"/>
              <a:t>: Use security data and insights to demonstrate compliance and easily generate evidence for auditors.</a:t>
            </a:r>
            <a:endParaRPr lang="en-US" sz="2200"/>
          </a:p>
          <a:p>
            <a:pPr lvl="1"/>
            <a:r>
              <a:rPr lang="en-US" sz="1800" b="1"/>
              <a:t>(If asked whether Azure Security Center supports hybrid workloads, the answer is yes: </a:t>
            </a:r>
            <a:r>
              <a:rPr lang="en-US" sz="1800"/>
              <a:t>manage security across all your hybrid cloud workloads – on-premises, Azure, and other cloud platforms – in one console.)</a:t>
            </a:r>
            <a:endParaRPr lang="en-US" sz="2200"/>
          </a:p>
          <a:p>
            <a:pPr lvl="0"/>
            <a:r>
              <a:rPr lang="en-US" sz="1800"/>
              <a:t>You can also identify and mitigate risks proactively to reduce your exposure to security threats:</a:t>
            </a:r>
            <a:endParaRPr lang="en-US" sz="2200"/>
          </a:p>
          <a:p>
            <a:pPr lvl="1"/>
            <a:r>
              <a:rPr lang="en-US" sz="1800" b="1"/>
              <a:t>Proactive security assessment: </a:t>
            </a:r>
            <a:r>
              <a:rPr lang="en-US" sz="1800"/>
              <a:t>Identify software and configurations that are vulnerable to attack.</a:t>
            </a:r>
            <a:endParaRPr lang="en-US" sz="2200"/>
          </a:p>
          <a:p>
            <a:pPr lvl="1"/>
            <a:r>
              <a:rPr lang="en-US" sz="1800" b="1"/>
              <a:t>Actionable recommendations: </a:t>
            </a:r>
            <a:r>
              <a:rPr lang="en-US" sz="1800"/>
              <a:t>Remediate security vulnerabilities before they can be exploited by attackers with prioritized, actionable security recommendations and built-in automation playbooks.</a:t>
            </a:r>
            <a:endParaRPr lang="en-US" sz="2200"/>
          </a:p>
          <a:p>
            <a:pPr lvl="1"/>
            <a:r>
              <a:rPr lang="en-US" sz="1800" b="1"/>
              <a:t>Adaptive application controls: </a:t>
            </a:r>
            <a:r>
              <a:rPr lang="en-US" sz="1800"/>
              <a:t>Block malware and other unwanted applications by applying whitelisting recommendations adapted to your specific workloads and powered by machine learning. </a:t>
            </a:r>
            <a:endParaRPr lang="en-US" sz="2200"/>
          </a:p>
          <a:p>
            <a:pPr lvl="1"/>
            <a:r>
              <a:rPr lang="en-US" sz="1800" b="1"/>
              <a:t>Controlled network access: </a:t>
            </a:r>
            <a:r>
              <a:rPr lang="en-US" sz="1800"/>
              <a:t>Reduce the network attack surface with just-in-time, controlled access to management ports on Azure VMs, drastically reducing exposure to brute force and other network attacks.</a:t>
            </a:r>
            <a:endParaRPr lang="en-US" sz="2200"/>
          </a:p>
          <a:p>
            <a:pPr lvl="0"/>
            <a:r>
              <a:rPr lang="en-US" sz="1800"/>
              <a:t>Azure Security Center has robust capabilities to prevent attacks. When threats do happen, Security Center can quickly detect and respond to threats with advanced analytics and Microsoft Intelligent Security Graph.</a:t>
            </a:r>
            <a:endParaRPr lang="en-US" sz="2200"/>
          </a:p>
          <a:p>
            <a:pPr lvl="1"/>
            <a:r>
              <a:rPr lang="en-US" sz="1800" b="1"/>
              <a:t>Industry’s most extensive threat intelligence: </a:t>
            </a:r>
            <a:r>
              <a:rPr lang="en-US" sz="1800"/>
              <a:t>Tap into the Microsoft Intelligent Security Graph, which uses trillions of signals from Microsoft services and systems around the globe to identify new and evolving threats. </a:t>
            </a:r>
            <a:endParaRPr lang="en-US" sz="2200"/>
          </a:p>
          <a:p>
            <a:pPr lvl="1"/>
            <a:r>
              <a:rPr lang="en-US" sz="1800" b="1"/>
              <a:t>Advanced threat detection: </a:t>
            </a:r>
            <a:r>
              <a:rPr lang="en-US" sz="1800"/>
              <a:t>Use built-in behavioral analytics and machine learning to identify attacks and zero-day exploits. Monitor networks, machines, and cloud services for known attack patterns and post-breach activity. </a:t>
            </a:r>
            <a:endParaRPr lang="en-US" sz="2200"/>
          </a:p>
          <a:p>
            <a:pPr lvl="1"/>
            <a:r>
              <a:rPr lang="en-US" sz="1800" b="1"/>
              <a:t>Prioritized alerts and incidents: </a:t>
            </a:r>
            <a:r>
              <a:rPr lang="en-US" sz="1800"/>
              <a:t>Focus on the most critical threats first with prioritized security alerts and incidents that map alerts of different types into a single attack campaign. Create your own custom security alerts as well. </a:t>
            </a:r>
            <a:endParaRPr lang="en-US" sz="2200"/>
          </a:p>
          <a:p>
            <a:pPr lvl="1"/>
            <a:r>
              <a:rPr lang="en-US" sz="1800" b="1"/>
              <a:t>Streamlined investigation: </a:t>
            </a:r>
            <a:r>
              <a:rPr lang="en-US" sz="1800"/>
              <a:t>Quickly assess the scope and impact of an attack with a visual, interactive experience. Use predefined or ad hoc queries for deeper exploration of security data.</a:t>
            </a:r>
            <a:endParaRPr lang="en-US" sz="2200"/>
          </a:p>
          <a:p>
            <a:pPr lvl="1"/>
            <a:r>
              <a:rPr lang="en-US" sz="1800" b="1"/>
              <a:t>Contextual threat intelligence</a:t>
            </a:r>
            <a:r>
              <a:rPr lang="en-US" sz="1800"/>
              <a:t>: Visualize the source of attacks on an interactive world map. Use built-in threat intelligence reports to gain valuable insight into the techniques and objectives of known malicious actors.</a:t>
            </a:r>
            <a:endParaRPr lang="en-US" sz="2200"/>
          </a:p>
          <a:p>
            <a:pPr marL="466090" lvl="1"/>
            <a:endParaRPr lang="en-US" sz="1800">
              <a:cs typeface="Calibri"/>
            </a:endParaRPr>
          </a:p>
          <a:p>
            <a:pPr marL="466090" lvl="1"/>
            <a:endParaRPr lang="en-US" sz="1800">
              <a:cs typeface="Calibri"/>
            </a:endParaRPr>
          </a:p>
          <a:p>
            <a:pPr marL="466090" lvl="1"/>
            <a:r>
              <a:rPr lang="en-US" sz="1200"/>
              <a:t>At Microsoft, we analyze 300 billion user authentications and check 200 billion emails for spam and malware monthly. We also have unprecedented visibility into cloud infrastructure choices, platforms and the activity therein. Such visibility has no precedent in the on-premises world.</a:t>
            </a:r>
            <a:endParaRPr lang="en-US" sz="1200">
              <a:cs typeface="Calibri"/>
            </a:endParaRPr>
          </a:p>
          <a:p>
            <a:pPr marL="780145" lvl="1" indent="-344100"/>
            <a:endParaRPr lang="en-US" b="1">
              <a:cs typeface="Calibri"/>
            </a:endParaRP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4/28/2019 11:43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29</a:t>
            </a:fld>
            <a:endParaRPr lang="en-US">
              <a:solidFill>
                <a:prstClr val="black"/>
              </a:solidFill>
            </a:endParaRPr>
          </a:p>
        </p:txBody>
      </p:sp>
    </p:spTree>
    <p:extLst>
      <p:ext uri="{BB962C8B-B14F-4D97-AF65-F5344CB8AC3E}">
        <p14:creationId xmlns:p14="http://schemas.microsoft.com/office/powerpoint/2010/main" val="3332090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Azure’s monitoring solutions provide pre-defined solutions with smart thresholds and intuitive dashboards so you can start getting insights straight away</a:t>
            </a:r>
          </a:p>
          <a:p>
            <a:pPr marL="344100" indent="-344100">
              <a:buFont typeface="Arial" panose="020B0604020202020204" pitchFamily="34" charset="0"/>
              <a:buChar char="•"/>
            </a:pPr>
            <a:r>
              <a:rPr lang="en-US" b="0"/>
              <a:t>Azure Monitor provides metrics for all Azure infrastructure, building upon that you can leverage both Log Analytics and Application Insights to gain greater insights into your Infrastructure and Applications respectively – leveraging Azure to simplify this into standardized dashboards for both your Developer and  your Operations teams</a:t>
            </a:r>
          </a:p>
          <a:p>
            <a:pPr marL="344100" indent="-344100">
              <a:buFont typeface="Arial" panose="020B0604020202020204" pitchFamily="34" charset="0"/>
              <a:buChar char="•"/>
            </a:pPr>
            <a:r>
              <a:rPr lang="en-US" b="0"/>
              <a:t>Spend less time separating the signal from the noise and accelerate you root cause analysis</a:t>
            </a:r>
          </a:p>
          <a:p>
            <a:pPr marL="344100" indent="-344100">
              <a:buFont typeface="Arial" panose="020B0604020202020204" pitchFamily="34" charset="0"/>
              <a:buChar char="•"/>
            </a:pPr>
            <a:r>
              <a:rPr lang="en-US" b="0"/>
              <a:t>You can also automate and integrate into your existing service desk platforms such as Service Now</a:t>
            </a:r>
          </a:p>
          <a:p>
            <a:endParaRPr lang="en-US" b="1"/>
          </a:p>
          <a:p>
            <a:r>
              <a:rPr lang="en-US" b="1"/>
              <a:t>------ (additional product context) ------</a:t>
            </a:r>
          </a:p>
          <a:p>
            <a:endParaRPr lang="en-US" b="1"/>
          </a:p>
          <a:p>
            <a:r>
              <a:rPr lang="en-US" b="1"/>
              <a:t>Monitor your cloud health with Log Analytics</a:t>
            </a:r>
          </a:p>
          <a:p>
            <a:endParaRPr lang="en-US" b="1"/>
          </a:p>
          <a:p>
            <a:pPr marL="344100" indent="-344100">
              <a:buFont typeface="Arial" panose="020B0604020202020204" pitchFamily="34" charset="0"/>
              <a:buChar char="•"/>
            </a:pPr>
            <a:r>
              <a:rPr lang="en-US" sz="1800" b="1"/>
              <a:t>Collect and store your data from any source</a:t>
            </a:r>
            <a:endParaRPr lang="en-US" sz="1800"/>
          </a:p>
          <a:p>
            <a:pPr marL="344100" indent="-344100">
              <a:buFont typeface="Arial" panose="020B0604020202020204" pitchFamily="34" charset="0"/>
              <a:buChar char="•"/>
            </a:pPr>
            <a:r>
              <a:rPr lang="en-US" sz="1800"/>
              <a:t>Easily collect, store, and analyze your systems and operational data from any source, both on-premises and in the cloud.</a:t>
            </a:r>
          </a:p>
          <a:p>
            <a:pPr marL="344100" indent="-344100">
              <a:buFont typeface="Arial" panose="020B0604020202020204" pitchFamily="34" charset="0"/>
              <a:buChar char="•"/>
            </a:pPr>
            <a:r>
              <a:rPr lang="en-US" sz="1800"/>
              <a:t>Collect data from a wide range of sources including virtual machines, storage accounts, activity logs, Windows, Linux Servers, Java, .NET, legacy and modern apps. </a:t>
            </a:r>
          </a:p>
          <a:p>
            <a:pPr marL="344100" indent="-344100">
              <a:buFont typeface="Arial" panose="020B0604020202020204" pitchFamily="34" charset="0"/>
              <a:buChar char="•"/>
            </a:pPr>
            <a:r>
              <a:rPr lang="en-US" sz="1800"/>
              <a:t>Centrally store activity logs, network logs, infrastructure metrics, app data points, diagnostics logs and alerts.</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Gain deep operational insights</a:t>
            </a:r>
            <a:endParaRPr lang="en-US" sz="1800"/>
          </a:p>
          <a:p>
            <a:pPr marL="344100" indent="-344100">
              <a:buFont typeface="Arial" panose="020B0604020202020204" pitchFamily="34" charset="0"/>
              <a:buChar char="•"/>
            </a:pPr>
            <a:r>
              <a:rPr lang="en-US" sz="1800"/>
              <a:t>Understand CPU disk and memory utilization for your virtual machines.</a:t>
            </a:r>
          </a:p>
          <a:p>
            <a:pPr marL="344100" indent="-344100">
              <a:buFont typeface="Arial" panose="020B0604020202020204" pitchFamily="34" charset="0"/>
              <a:buChar char="•"/>
            </a:pPr>
            <a:r>
              <a:rPr lang="en-US" sz="1800"/>
              <a:t>Get a comprehensive view of applications and network dependencies across multiple virtual machines to perform root-cause analysis more quickly.</a:t>
            </a:r>
          </a:p>
          <a:p>
            <a:pPr marL="344100" indent="-344100">
              <a:buFont typeface="Arial" panose="020B0604020202020204" pitchFamily="34" charset="0"/>
              <a:buChar char="•"/>
            </a:pPr>
            <a:r>
              <a:rPr lang="en-US" sz="1800"/>
              <a:t>Track configuration changes, system updates, and malware status to improve security &amp; compliance.</a:t>
            </a:r>
          </a:p>
          <a:p>
            <a:pPr marL="344100" indent="-344100">
              <a:buFont typeface="Arial" panose="020B0604020202020204" pitchFamily="34" charset="0"/>
              <a:buChar char="•"/>
            </a:pPr>
            <a:r>
              <a:rPr lang="en-US" sz="1800"/>
              <a:t>Visualize data in intuitive and customizable dashboards.</a:t>
            </a:r>
          </a:p>
          <a:p>
            <a:pPr marL="344100" indent="-344100">
              <a:buFont typeface="Arial" panose="020B0604020202020204" pitchFamily="34" charset="0"/>
              <a:buChar char="•"/>
            </a:pPr>
            <a:r>
              <a:rPr lang="en-US" sz="1800"/>
              <a:t>Find the information you need quickly using interactive queries and full-text search.</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Detect, diagnose and fix issues quickly</a:t>
            </a:r>
            <a:endParaRPr lang="en-US" sz="1800"/>
          </a:p>
          <a:p>
            <a:pPr marL="344100" indent="-344100">
              <a:buFont typeface="Arial" panose="020B0604020202020204" pitchFamily="34" charset="0"/>
              <a:buChar char="•"/>
            </a:pPr>
            <a:r>
              <a:rPr lang="en-US" sz="1800"/>
              <a:t>Get notifications and alerts with rich diagnostic information so you can always stay on top of the issues.</a:t>
            </a:r>
          </a:p>
          <a:p>
            <a:pPr marL="344100" indent="-344100">
              <a:buFont typeface="Arial" panose="020B0604020202020204" pitchFamily="34" charset="0"/>
              <a:buChar char="•"/>
            </a:pPr>
            <a:r>
              <a:rPr lang="en-US" sz="1800"/>
              <a:t>Separate the signal from the noise and accelerate root-cause analysis across platforms using advanced analytics including machine learning algorithms.</a:t>
            </a:r>
          </a:p>
          <a:p>
            <a:pPr marL="344100" indent="-344100">
              <a:buFont typeface="Arial" panose="020B0604020202020204" pitchFamily="34" charset="0"/>
              <a:buChar char="•"/>
            </a:pPr>
            <a:r>
              <a:rPr lang="en-US" sz="1800"/>
              <a:t>Automate the implementation of recommended fixes so you can address issues quickly.</a:t>
            </a:r>
          </a:p>
          <a:p>
            <a:pPr marL="344100" indent="-344100">
              <a:buFont typeface="Arial" panose="020B0604020202020204" pitchFamily="34" charset="0"/>
              <a:buChar char="•"/>
            </a:pPr>
            <a:r>
              <a:rPr lang="en-US" sz="1800"/>
              <a:t>Integrate with customer service systems such as your ticketing tool to speed up implementation of fixes. </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4/28/2019 11:43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30</a:t>
            </a:fld>
            <a:endParaRPr lang="en-US">
              <a:solidFill>
                <a:prstClr val="black"/>
              </a:solidFill>
            </a:endParaRPr>
          </a:p>
        </p:txBody>
      </p:sp>
    </p:spTree>
    <p:extLst>
      <p:ext uri="{BB962C8B-B14F-4D97-AF65-F5344CB8AC3E}">
        <p14:creationId xmlns:p14="http://schemas.microsoft.com/office/powerpoint/2010/main" val="3553271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fld id="{3D7B9D4F-5F19-438C-92E8-037C6AE8F87D}" type="slidenum">
              <a:rPr lang="en-US" smtClean="0"/>
              <a:t>33</a:t>
            </a:fld>
            <a:endParaRPr lang="en-US"/>
          </a:p>
        </p:txBody>
      </p:sp>
    </p:spTree>
    <p:extLst>
      <p:ext uri="{BB962C8B-B14F-4D97-AF65-F5344CB8AC3E}">
        <p14:creationId xmlns:p14="http://schemas.microsoft.com/office/powerpoint/2010/main" val="1319527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GB" dirty="0"/>
              <a:t>The functionality you know and love today remains and will continue to be actively expanded on at the same rapid cadence as you are used to. The services will get even more open and extensible with more choice to your workflows. You will be able to move to the new UI when it works for you and your team</a:t>
            </a:r>
            <a:endParaRPr lang="en-US" dirty="0"/>
          </a:p>
          <a:p>
            <a:endParaRPr lang="en-GB" dirty="0"/>
          </a:p>
          <a:p>
            <a:r>
              <a:rPr lang="en-GB" sz="1400" b="1" u="sng" dirty="0"/>
              <a:t>Existing Accounts</a:t>
            </a:r>
          </a:p>
          <a:p>
            <a:r>
              <a:rPr lang="en-GB" sz="1400" b="0" dirty="0">
                <a:solidFill>
                  <a:schemeClr val="tx1"/>
                </a:solidFill>
              </a:rPr>
              <a:t>https://myorg.visualstudio.com continues to work but new https://dev.azure.com/myOrg address also available for opt-in.</a:t>
            </a:r>
          </a:p>
          <a:p>
            <a:r>
              <a:rPr lang="en-GB" sz="1400" b="0" dirty="0">
                <a:solidFill>
                  <a:schemeClr val="tx1"/>
                </a:solidFill>
              </a:rPr>
              <a:t>New UI opt-in per user. Will start advertising new UI once feedback from new accounts and early adopters has been incorporated.</a:t>
            </a:r>
          </a:p>
          <a:p>
            <a:r>
              <a:rPr lang="en-GB" sz="1400" b="0" dirty="0">
                <a:solidFill>
                  <a:schemeClr val="tx1"/>
                </a:solidFill>
              </a:rPr>
              <a:t>Can disable services on a per project basis</a:t>
            </a:r>
          </a:p>
          <a:p>
            <a:r>
              <a:rPr lang="en-GB" sz="1400" b="0" dirty="0">
                <a:solidFill>
                  <a:schemeClr val="tx1"/>
                </a:solidFill>
              </a:rPr>
              <a:t>New Azure branding in communications and documentation (emails, alerts etc).</a:t>
            </a:r>
          </a:p>
          <a:p>
            <a:r>
              <a:rPr lang="en-GB" sz="1400" b="0" dirty="0">
                <a:solidFill>
                  <a:schemeClr val="tx1"/>
                </a:solidFill>
              </a:rPr>
              <a:t>Websites and documentation will move from Visual Studio to Azure based locations (with redirects in place).</a:t>
            </a:r>
          </a:p>
          <a:p>
            <a:r>
              <a:rPr lang="en-GB" sz="1400" b="0" dirty="0">
                <a:solidFill>
                  <a:schemeClr val="tx1"/>
                </a:solidFill>
              </a:rPr>
              <a:t>Redirects available for some time.</a:t>
            </a:r>
          </a:p>
          <a:p>
            <a:r>
              <a:rPr lang="en-GB" sz="1400" b="0" dirty="0">
                <a:solidFill>
                  <a:schemeClr val="tx1"/>
                </a:solidFill>
              </a:rPr>
              <a:t>TFS will remain the on-premises brand until we ship the next major version in 2019. Existing TFS branded information and downloads remain in Visual Studio locations until next release. The new UI will be available in that release.</a:t>
            </a:r>
          </a:p>
          <a:p>
            <a:endParaRPr lang="en-GB" dirty="0"/>
          </a:p>
          <a:p>
            <a:r>
              <a:rPr lang="en-GB" sz="1400" b="1" dirty="0"/>
              <a:t>Pricing</a:t>
            </a:r>
          </a:p>
          <a:p>
            <a:r>
              <a:rPr lang="en-GB" sz="1400" b="0" dirty="0">
                <a:solidFill>
                  <a:schemeClr val="tx1"/>
                </a:solidFill>
              </a:rPr>
              <a:t>A few key changes:</a:t>
            </a:r>
          </a:p>
          <a:p>
            <a:pPr marL="285750" indent="-285750">
              <a:buFont typeface="Arial" panose="020B0604020202020204" pitchFamily="34" charset="0"/>
              <a:buChar char="•"/>
            </a:pPr>
            <a:r>
              <a:rPr lang="en-GB" sz="1400" b="0" dirty="0">
                <a:solidFill>
                  <a:schemeClr val="tx1"/>
                </a:solidFill>
              </a:rPr>
              <a:t>Public project usage is free.</a:t>
            </a:r>
          </a:p>
          <a:p>
            <a:pPr marL="285750" indent="-285750">
              <a:buFont typeface="Arial" panose="020B0604020202020204" pitchFamily="34" charset="0"/>
              <a:buChar char="•"/>
            </a:pPr>
            <a:r>
              <a:rPr lang="en-GB" sz="1400" b="0" dirty="0">
                <a:solidFill>
                  <a:schemeClr val="tx1"/>
                </a:solidFill>
              </a:rPr>
              <a:t>The free tier for Pipelines now includes 1,800 minutes per month, up from 240.</a:t>
            </a:r>
          </a:p>
          <a:p>
            <a:pPr marL="285750" indent="-285750">
              <a:buFont typeface="Arial" panose="020B0604020202020204" pitchFamily="34" charset="0"/>
              <a:buChar char="•"/>
            </a:pPr>
            <a:r>
              <a:rPr lang="en-GB" sz="1400" b="0" dirty="0">
                <a:solidFill>
                  <a:schemeClr val="tx1"/>
                </a:solidFill>
              </a:rPr>
              <a:t>Pipelines can be used independently from Repos—so if your repos are hosted on GitHub you don’t need to pay for Repos &amp; Boards (Basic) for your users.</a:t>
            </a:r>
          </a:p>
          <a:p>
            <a:endParaRPr lang="en-GB" sz="1400" dirty="0"/>
          </a:p>
          <a:p>
            <a:r>
              <a:rPr lang="en-GB" sz="1400" b="1" u="sng" dirty="0"/>
              <a:t>New Accounts</a:t>
            </a:r>
          </a:p>
          <a:p>
            <a:r>
              <a:rPr lang="en-GB" sz="1400" b="0" dirty="0">
                <a:solidFill>
                  <a:schemeClr val="tx1"/>
                </a:solidFill>
              </a:rPr>
              <a:t>https://dev.azure.com/myOrg based URL.</a:t>
            </a:r>
          </a:p>
          <a:p>
            <a:r>
              <a:rPr lang="en-GB" sz="1400" b="0" dirty="0">
                <a:solidFill>
                  <a:schemeClr val="tx1"/>
                </a:solidFill>
              </a:rPr>
              <a:t>New UI by default.</a:t>
            </a:r>
          </a:p>
          <a:p>
            <a:endParaRPr lang="en-GB" dirty="0"/>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35</a:t>
            </a:fld>
            <a:endParaRPr lang="en-US"/>
          </a:p>
        </p:txBody>
      </p:sp>
    </p:spTree>
    <p:extLst>
      <p:ext uri="{BB962C8B-B14F-4D97-AF65-F5344CB8AC3E}">
        <p14:creationId xmlns:p14="http://schemas.microsoft.com/office/powerpoint/2010/main" val="990734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37</a:t>
            </a:fld>
            <a:endParaRPr lang="en-US"/>
          </a:p>
        </p:txBody>
      </p:sp>
    </p:spTree>
    <p:extLst>
      <p:ext uri="{BB962C8B-B14F-4D97-AF65-F5344CB8AC3E}">
        <p14:creationId xmlns:p14="http://schemas.microsoft.com/office/powerpoint/2010/main" val="2487072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4/28/2019 11:43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497032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4/28/2019 11:43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410001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4/28/2019 11:43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14</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First OSS project was in 2004 when the Windows Installer Toolkit (WiX) was released to </a:t>
            </a:r>
            <a:r>
              <a:rPr lang="en-GB" err="1"/>
              <a:t>SourceForge</a:t>
            </a:r>
            <a:r>
              <a:rPr lang="en-GB"/>
              <a:t>.</a:t>
            </a:r>
          </a:p>
          <a:p>
            <a:r>
              <a:rPr lang="en-GB"/>
              <a:t>Started contributing to the Linux kernel in 2009</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4/28/2019 11:43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67798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5521696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98D8EDC-AB52-4DC5-A396-0D969A00E4C8}"/>
              </a:ext>
            </a:extLst>
          </p:cNvPr>
          <p:cNvGrpSpPr/>
          <p:nvPr userDrawn="1"/>
        </p:nvGrpSpPr>
        <p:grpSpPr>
          <a:xfrm>
            <a:off x="106352" y="285596"/>
            <a:ext cx="11868269" cy="5430313"/>
            <a:chOff x="106352" y="285596"/>
            <a:chExt cx="11868269" cy="5430313"/>
          </a:xfrm>
        </p:grpSpPr>
        <p:sp>
          <p:nvSpPr>
            <p:cNvPr id="25" name="TextBox 24">
              <a:extLst>
                <a:ext uri="{FF2B5EF4-FFF2-40B4-BE49-F238E27FC236}">
                  <a16:creationId xmlns:a16="http://schemas.microsoft.com/office/drawing/2014/main" id="{E271BBAB-4D69-4472-99DA-3D3C2F3834FA}"/>
                </a:ext>
              </a:extLst>
            </p:cNvPr>
            <p:cNvSpPr txBox="1"/>
            <p:nvPr/>
          </p:nvSpPr>
          <p:spPr>
            <a:xfrm>
              <a:off x="450875" y="653143"/>
              <a:ext cx="1994264" cy="369332"/>
            </a:xfrm>
            <a:prstGeom prst="rect">
              <a:avLst/>
            </a:prstGeom>
            <a:noFill/>
          </p:spPr>
          <p:txBody>
            <a:bodyPr wrap="square" rtlCol="0">
              <a:spAutoFit/>
            </a:bodyPr>
            <a:lstStyle/>
            <a:p>
              <a:pPr algn="ctr"/>
              <a:r>
                <a:rPr lang="en-IN" dirty="0">
                  <a:solidFill>
                    <a:srgbClr val="EE7822"/>
                  </a:solidFill>
                  <a:latin typeface="Segoe UI" panose="020B0502040204020203" pitchFamily="34" charset="0"/>
                  <a:cs typeface="Segoe UI" panose="020B0502040204020203" pitchFamily="34" charset="0"/>
                </a:rPr>
                <a:t>PRESENTS</a:t>
              </a:r>
            </a:p>
          </p:txBody>
        </p:sp>
        <p:sp>
          <p:nvSpPr>
            <p:cNvPr id="26" name="Donut 44">
              <a:extLst>
                <a:ext uri="{FF2B5EF4-FFF2-40B4-BE49-F238E27FC236}">
                  <a16:creationId xmlns:a16="http://schemas.microsoft.com/office/drawing/2014/main" id="{BA1DF300-06A0-41F7-B716-3D4634A1E729}"/>
                </a:ext>
              </a:extLst>
            </p:cNvPr>
            <p:cNvSpPr/>
            <p:nvPr/>
          </p:nvSpPr>
          <p:spPr>
            <a:xfrm>
              <a:off x="1100097" y="3208333"/>
              <a:ext cx="2509200" cy="2507576"/>
            </a:xfrm>
            <a:prstGeom prst="donut">
              <a:avLst>
                <a:gd name="adj" fmla="val 12578"/>
              </a:avLst>
            </a:prstGeom>
            <a:solidFill>
              <a:srgbClr val="EE7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7" name="Donut 45">
              <a:extLst>
                <a:ext uri="{FF2B5EF4-FFF2-40B4-BE49-F238E27FC236}">
                  <a16:creationId xmlns:a16="http://schemas.microsoft.com/office/drawing/2014/main" id="{74E60AF2-A8EE-4F50-BA2E-7C419AE06459}"/>
                </a:ext>
              </a:extLst>
            </p:cNvPr>
            <p:cNvSpPr/>
            <p:nvPr/>
          </p:nvSpPr>
          <p:spPr>
            <a:xfrm>
              <a:off x="2732867" y="3296917"/>
              <a:ext cx="597600" cy="597251"/>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8" name="Rectangle 27">
              <a:extLst>
                <a:ext uri="{FF2B5EF4-FFF2-40B4-BE49-F238E27FC236}">
                  <a16:creationId xmlns:a16="http://schemas.microsoft.com/office/drawing/2014/main" id="{E1D43ACB-0150-44BE-BC4E-EB5F672911E4}"/>
                </a:ext>
              </a:extLst>
            </p:cNvPr>
            <p:cNvSpPr/>
            <p:nvPr/>
          </p:nvSpPr>
          <p:spPr>
            <a:xfrm>
              <a:off x="2732868" y="2403981"/>
              <a:ext cx="4508589" cy="525767"/>
            </a:xfrm>
            <a:prstGeom prst="rect">
              <a:avLst/>
            </a:prstGeom>
            <a:solidFill>
              <a:srgbClr val="0495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latin typeface="Lato" panose="020F0502020204030203" pitchFamily="34" charset="0"/>
                <a:ea typeface="Lato" panose="020F0502020204030203" pitchFamily="34" charset="0"/>
                <a:cs typeface="Lato" panose="020F0502020204030203" pitchFamily="34" charset="0"/>
              </a:endParaRPr>
            </a:p>
          </p:txBody>
        </p:sp>
        <p:sp>
          <p:nvSpPr>
            <p:cNvPr id="29" name="Flowchart: Card 25">
              <a:extLst>
                <a:ext uri="{FF2B5EF4-FFF2-40B4-BE49-F238E27FC236}">
                  <a16:creationId xmlns:a16="http://schemas.microsoft.com/office/drawing/2014/main" id="{AFCCC256-B1E3-40DE-B469-A594D8FE4D8F}"/>
                </a:ext>
              </a:extLst>
            </p:cNvPr>
            <p:cNvSpPr/>
            <p:nvPr/>
          </p:nvSpPr>
          <p:spPr>
            <a:xfrm rot="10800000" flipH="1">
              <a:off x="7020233" y="2403971"/>
              <a:ext cx="2328483" cy="525767"/>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43 w 10000"/>
                <a:gd name="connsiteY0" fmla="*/ 9813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43 w 10000"/>
                <a:gd name="connsiteY5" fmla="*/ 9813 h 10000"/>
                <a:gd name="connsiteX0" fmla="*/ 43 w 10000"/>
                <a:gd name="connsiteY0" fmla="*/ 9813 h 10000"/>
                <a:gd name="connsiteX1" fmla="*/ 689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43 w 10000"/>
                <a:gd name="connsiteY5" fmla="*/ 98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43" y="9813"/>
                  </a:moveTo>
                  <a:cubicBezTo>
                    <a:pt x="258" y="6542"/>
                    <a:pt x="474" y="3271"/>
                    <a:pt x="689" y="0"/>
                  </a:cubicBezTo>
                  <a:lnTo>
                    <a:pt x="10000" y="0"/>
                  </a:lnTo>
                  <a:lnTo>
                    <a:pt x="10000" y="10000"/>
                  </a:lnTo>
                  <a:lnTo>
                    <a:pt x="0" y="10000"/>
                  </a:lnTo>
                  <a:cubicBezTo>
                    <a:pt x="14" y="9938"/>
                    <a:pt x="29" y="9875"/>
                    <a:pt x="43" y="9813"/>
                  </a:cubicBezTo>
                  <a:close/>
                </a:path>
              </a:pathLst>
            </a:custGeom>
            <a:solidFill>
              <a:srgbClr val="FF9D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2A018D96-23C3-4E32-9DB7-C4822728C3B0}"/>
                </a:ext>
              </a:extLst>
            </p:cNvPr>
            <p:cNvSpPr txBox="1"/>
            <p:nvPr/>
          </p:nvSpPr>
          <p:spPr>
            <a:xfrm>
              <a:off x="2855661" y="2491390"/>
              <a:ext cx="4164572" cy="369332"/>
            </a:xfrm>
            <a:prstGeom prst="rect">
              <a:avLst/>
            </a:prstGeom>
            <a:noFill/>
          </p:spPr>
          <p:txBody>
            <a:bodyPr wrap="square" rtlCol="0">
              <a:spAutoFit/>
            </a:bodyPr>
            <a:lstStyle/>
            <a:p>
              <a:pPr algn="ctr"/>
              <a:r>
                <a:rPr lang="en-IN" sz="1800" dirty="0">
                  <a:solidFill>
                    <a:schemeClr val="bg1"/>
                  </a:solidFill>
                  <a:latin typeface="Segoe UI" panose="020B0502040204020203" pitchFamily="34" charset="0"/>
                  <a:ea typeface="Lato" panose="020F0502020204030203" pitchFamily="34" charset="0"/>
                  <a:cs typeface="Segoe UI" panose="020B0502040204020203" pitchFamily="34" charset="0"/>
                </a:rPr>
                <a:t> Coimbatore, India</a:t>
              </a:r>
            </a:p>
          </p:txBody>
        </p:sp>
        <p:sp>
          <p:nvSpPr>
            <p:cNvPr id="31" name="TextBox 30">
              <a:extLst>
                <a:ext uri="{FF2B5EF4-FFF2-40B4-BE49-F238E27FC236}">
                  <a16:creationId xmlns:a16="http://schemas.microsoft.com/office/drawing/2014/main" id="{9E38BEDC-5F2B-4F3B-BC32-E3B95F713FB5}"/>
                </a:ext>
              </a:extLst>
            </p:cNvPr>
            <p:cNvSpPr txBox="1"/>
            <p:nvPr/>
          </p:nvSpPr>
          <p:spPr>
            <a:xfrm>
              <a:off x="7264233" y="2491390"/>
              <a:ext cx="1840482" cy="369333"/>
            </a:xfrm>
            <a:prstGeom prst="rect">
              <a:avLst/>
            </a:prstGeom>
            <a:noFill/>
          </p:spPr>
          <p:txBody>
            <a:bodyPr wrap="square" rtlCol="0">
              <a:spAutoFit/>
            </a:bodyPr>
            <a:lstStyle/>
            <a:p>
              <a:pPr algn="ctr"/>
              <a:r>
                <a:rPr lang="en-IN" dirty="0">
                  <a:solidFill>
                    <a:schemeClr val="bg1"/>
                  </a:solidFill>
                  <a:latin typeface="Segoe UI" panose="020B0502040204020203" pitchFamily="34" charset="0"/>
                  <a:ea typeface="Lato" panose="020F0502020204030203" pitchFamily="34" charset="0"/>
                  <a:cs typeface="Segoe UI" panose="020B0502040204020203" pitchFamily="34" charset="0"/>
                </a:rPr>
                <a:t>April 27, 2019</a:t>
              </a:r>
            </a:p>
          </p:txBody>
        </p:sp>
        <p:pic>
          <p:nvPicPr>
            <p:cNvPr id="32" name="Picture 31">
              <a:extLst>
                <a:ext uri="{FF2B5EF4-FFF2-40B4-BE49-F238E27FC236}">
                  <a16:creationId xmlns:a16="http://schemas.microsoft.com/office/drawing/2014/main" id="{022B6B98-A3C1-4F64-98FD-A8425D9D70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352" y="285596"/>
              <a:ext cx="2683310" cy="353856"/>
            </a:xfrm>
            <a:prstGeom prst="rect">
              <a:avLst/>
            </a:prstGeom>
          </p:spPr>
        </p:pic>
        <p:sp>
          <p:nvSpPr>
            <p:cNvPr id="33" name="TextBox 32">
              <a:extLst>
                <a:ext uri="{FF2B5EF4-FFF2-40B4-BE49-F238E27FC236}">
                  <a16:creationId xmlns:a16="http://schemas.microsoft.com/office/drawing/2014/main" id="{8F00B34B-8035-440B-878D-96759BA15721}"/>
                </a:ext>
              </a:extLst>
            </p:cNvPr>
            <p:cNvSpPr txBox="1"/>
            <p:nvPr userDrawn="1"/>
          </p:nvSpPr>
          <p:spPr>
            <a:xfrm>
              <a:off x="9221098" y="303427"/>
              <a:ext cx="1021762" cy="276999"/>
            </a:xfrm>
            <a:prstGeom prst="rect">
              <a:avLst/>
            </a:prstGeom>
            <a:noFill/>
          </p:spPr>
          <p:txBody>
            <a:bodyPr wrap="square" rtlCol="0">
              <a:spAutoFit/>
            </a:bodyPr>
            <a:lstStyle/>
            <a:p>
              <a:r>
                <a:rPr lang="en-IN" sz="1200" dirty="0"/>
                <a:t>Powered by</a:t>
              </a:r>
            </a:p>
          </p:txBody>
        </p:sp>
        <p:pic>
          <p:nvPicPr>
            <p:cNvPr id="34" name="Picture 2" descr="https://upload.wikimedia.org/wikipedia/commons/thumb/9/96/Microsoft_logo_(2012).svg/2000px-Microsoft_logo_(2012).svg.png">
              <a:extLst>
                <a:ext uri="{FF2B5EF4-FFF2-40B4-BE49-F238E27FC236}">
                  <a16:creationId xmlns:a16="http://schemas.microsoft.com/office/drawing/2014/main" id="{2CC955DE-5DC4-40D3-A8AB-B94CE748BEEE}"/>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42411" y="627299"/>
              <a:ext cx="1194460" cy="25444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F8C51D49-28A0-4DC5-B118-A843A62A2D73}"/>
                </a:ext>
              </a:extLst>
            </p:cNvPr>
            <p:cNvSpPr txBox="1"/>
            <p:nvPr userDrawn="1"/>
          </p:nvSpPr>
          <p:spPr>
            <a:xfrm>
              <a:off x="10465439" y="307418"/>
              <a:ext cx="1509182" cy="276999"/>
            </a:xfrm>
            <a:prstGeom prst="rect">
              <a:avLst/>
            </a:prstGeom>
            <a:noFill/>
          </p:spPr>
          <p:txBody>
            <a:bodyPr wrap="square" rtlCol="0">
              <a:spAutoFit/>
            </a:bodyPr>
            <a:lstStyle/>
            <a:p>
              <a:r>
                <a:rPr lang="en-IN" sz="1200" dirty="0"/>
                <a:t>Brought to you by</a:t>
              </a:r>
            </a:p>
          </p:txBody>
        </p:sp>
        <p:pic>
          <p:nvPicPr>
            <p:cNvPr id="37" name="Picture 36">
              <a:extLst>
                <a:ext uri="{FF2B5EF4-FFF2-40B4-BE49-F238E27FC236}">
                  <a16:creationId xmlns:a16="http://schemas.microsoft.com/office/drawing/2014/main" id="{83DCA299-C7F3-4194-B541-32D68EDC20A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65440" y="670916"/>
              <a:ext cx="1504237" cy="255721"/>
            </a:xfrm>
            <a:prstGeom prst="rect">
              <a:avLst/>
            </a:prstGeom>
          </p:spPr>
        </p:pic>
        <p:cxnSp>
          <p:nvCxnSpPr>
            <p:cNvPr id="39" name="Straight Connector 38">
              <a:extLst>
                <a:ext uri="{FF2B5EF4-FFF2-40B4-BE49-F238E27FC236}">
                  <a16:creationId xmlns:a16="http://schemas.microsoft.com/office/drawing/2014/main" id="{5BA193EC-6160-42F6-BD92-B6CBE660FD1C}"/>
                </a:ext>
              </a:extLst>
            </p:cNvPr>
            <p:cNvCxnSpPr/>
            <p:nvPr userDrawn="1"/>
          </p:nvCxnSpPr>
          <p:spPr>
            <a:xfrm>
              <a:off x="10338619" y="344588"/>
              <a:ext cx="0" cy="506575"/>
            </a:xfrm>
            <a:prstGeom prst="line">
              <a:avLst/>
            </a:prstGeom>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C6532B96-D68A-4223-92B0-8C6DD6C135A1}"/>
                </a:ext>
              </a:extLst>
            </p:cNvPr>
            <p:cNvSpPr txBox="1"/>
            <p:nvPr/>
          </p:nvSpPr>
          <p:spPr>
            <a:xfrm>
              <a:off x="1100097" y="1600727"/>
              <a:ext cx="9758740" cy="707886"/>
            </a:xfrm>
            <a:prstGeom prst="rect">
              <a:avLst/>
            </a:prstGeom>
            <a:noFill/>
          </p:spPr>
          <p:txBody>
            <a:bodyPr wrap="square" rtlCol="0">
              <a:spAutoFit/>
            </a:bodyPr>
            <a:lstStyle/>
            <a:p>
              <a:pPr algn="ctr"/>
              <a:r>
                <a:rPr lang="en-IN" sz="4000" b="1" dirty="0">
                  <a:solidFill>
                    <a:srgbClr val="666666"/>
                  </a:solidFill>
                  <a:latin typeface="+mj-lt"/>
                  <a:cs typeface="Arial" panose="020B0604020202020204" pitchFamily="34" charset="0"/>
                </a:rPr>
                <a:t>GLOBAL AZURE BOOTCAMP 2019</a:t>
              </a:r>
            </a:p>
          </p:txBody>
        </p:sp>
      </p:grpSp>
      <p:pic>
        <p:nvPicPr>
          <p:cNvPr id="3" name="Picture 2">
            <a:extLst>
              <a:ext uri="{FF2B5EF4-FFF2-40B4-BE49-F238E27FC236}">
                <a16:creationId xmlns:a16="http://schemas.microsoft.com/office/drawing/2014/main" id="{11F5100B-FD08-4ABA-A339-4BBBB1CDF5A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796937" y="5718957"/>
            <a:ext cx="1172740" cy="936253"/>
          </a:xfrm>
          <a:prstGeom prst="rect">
            <a:avLst/>
          </a:prstGeom>
        </p:spPr>
      </p:pic>
    </p:spTree>
    <p:extLst>
      <p:ext uri="{BB962C8B-B14F-4D97-AF65-F5344CB8AC3E}">
        <p14:creationId xmlns:p14="http://schemas.microsoft.com/office/powerpoint/2010/main" val="3304438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0483060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03381297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62509701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02491"/>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94491173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1651075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58689407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00165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0331470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266526566"/>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80436418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BD173E30-8D43-43BA-9C8B-0C6B0D93C555}" type="slidenum">
              <a:rPr lang="en-IN" smtClean="0"/>
              <a:pPr/>
              <a:t>‹#›</a:t>
            </a:fld>
            <a:endParaRPr lang="en-IN" dirty="0"/>
          </a:p>
        </p:txBody>
      </p:sp>
      <p:sp>
        <p:nvSpPr>
          <p:cNvPr id="13" name="Title 12"/>
          <p:cNvSpPr>
            <a:spLocks noGrp="1"/>
          </p:cNvSpPr>
          <p:nvPr userDrawn="1">
            <p:ph type="title"/>
          </p:nvPr>
        </p:nvSpPr>
        <p:spPr/>
        <p:txBody>
          <a:bodyPr/>
          <a:lstStyle/>
          <a:p>
            <a:r>
              <a:rPr lang="en-US" dirty="0"/>
              <a:t>Click to edit Master title style</a:t>
            </a:r>
            <a:endParaRPr lang="en-IN" dirty="0"/>
          </a:p>
        </p:txBody>
      </p:sp>
      <p:grpSp>
        <p:nvGrpSpPr>
          <p:cNvPr id="15" name="Group 14"/>
          <p:cNvGrpSpPr/>
          <p:nvPr userDrawn="1"/>
        </p:nvGrpSpPr>
        <p:grpSpPr>
          <a:xfrm>
            <a:off x="9676591" y="185738"/>
            <a:ext cx="2311389" cy="469744"/>
            <a:chOff x="9042411" y="303427"/>
            <a:chExt cx="2932210" cy="595914"/>
          </a:xfrm>
        </p:grpSpPr>
        <p:sp>
          <p:nvSpPr>
            <p:cNvPr id="16" name="TextBox 15"/>
            <p:cNvSpPr txBox="1"/>
            <p:nvPr userDrawn="1"/>
          </p:nvSpPr>
          <p:spPr>
            <a:xfrm>
              <a:off x="9221099" y="303427"/>
              <a:ext cx="1021762" cy="292832"/>
            </a:xfrm>
            <a:prstGeom prst="rect">
              <a:avLst/>
            </a:prstGeom>
            <a:noFill/>
          </p:spPr>
          <p:txBody>
            <a:bodyPr wrap="square" rtlCol="0">
              <a:spAutoFit/>
            </a:bodyPr>
            <a:lstStyle/>
            <a:p>
              <a:r>
                <a:rPr lang="en-IN" sz="900" dirty="0"/>
                <a:t>Powered by</a:t>
              </a:r>
            </a:p>
          </p:txBody>
        </p:sp>
        <p:pic>
          <p:nvPicPr>
            <p:cNvPr id="17" name="Picture 2" descr="https://upload.wikimedia.org/wikipedia/commons/thumb/9/96/Microsoft_logo_(2012).svg/2000px-Microsoft_logo_(2012).sv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042411" y="627299"/>
              <a:ext cx="1194460" cy="25444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userDrawn="1"/>
          </p:nvSpPr>
          <p:spPr>
            <a:xfrm>
              <a:off x="10465439" y="307418"/>
              <a:ext cx="1509182" cy="292832"/>
            </a:xfrm>
            <a:prstGeom prst="rect">
              <a:avLst/>
            </a:prstGeom>
            <a:noFill/>
          </p:spPr>
          <p:txBody>
            <a:bodyPr wrap="square" rtlCol="0">
              <a:spAutoFit/>
            </a:bodyPr>
            <a:lstStyle/>
            <a:p>
              <a:r>
                <a:rPr lang="en-IN" sz="900" dirty="0"/>
                <a:t>Brought to you by</a:t>
              </a: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65440" y="643620"/>
              <a:ext cx="1504237" cy="255721"/>
            </a:xfrm>
            <a:prstGeom prst="rect">
              <a:avLst/>
            </a:prstGeom>
          </p:spPr>
        </p:pic>
        <p:cxnSp>
          <p:nvCxnSpPr>
            <p:cNvPr id="20" name="Straight Connector 19"/>
            <p:cNvCxnSpPr/>
            <p:nvPr userDrawn="1"/>
          </p:nvCxnSpPr>
          <p:spPr>
            <a:xfrm>
              <a:off x="10338619" y="344588"/>
              <a:ext cx="0" cy="506575"/>
            </a:xfrm>
            <a:prstGeom prst="line">
              <a:avLst/>
            </a:prstGeom>
          </p:spPr>
          <p:style>
            <a:lnRef idx="1">
              <a:schemeClr val="dk1"/>
            </a:lnRef>
            <a:fillRef idx="0">
              <a:schemeClr val="dk1"/>
            </a:fillRef>
            <a:effectRef idx="0">
              <a:schemeClr val="dk1"/>
            </a:effectRef>
            <a:fontRef idx="minor">
              <a:schemeClr val="tx1"/>
            </a:fontRef>
          </p:style>
        </p:cxnSp>
      </p:gr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0749" y="138213"/>
            <a:ext cx="1394902" cy="183950"/>
          </a:xfrm>
          <a:prstGeom prst="rect">
            <a:avLst/>
          </a:prstGeom>
        </p:spPr>
      </p:pic>
      <p:pic>
        <p:nvPicPr>
          <p:cNvPr id="14" name="Picture 13">
            <a:extLst>
              <a:ext uri="{FF2B5EF4-FFF2-40B4-BE49-F238E27FC236}">
                <a16:creationId xmlns:a16="http://schemas.microsoft.com/office/drawing/2014/main" id="{8D90AFD3-DC86-459D-AD0F-BE710469D5A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323" y="6218559"/>
            <a:ext cx="717015" cy="572426"/>
          </a:xfrm>
          <a:prstGeom prst="rect">
            <a:avLst/>
          </a:prstGeom>
        </p:spPr>
      </p:pic>
    </p:spTree>
    <p:extLst>
      <p:ext uri="{BB962C8B-B14F-4D97-AF65-F5344CB8AC3E}">
        <p14:creationId xmlns:p14="http://schemas.microsoft.com/office/powerpoint/2010/main" val="16573564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279680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79175378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5722870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0820581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95040750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274496789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2800709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336404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D173E30-8D43-43BA-9C8B-0C6B0D93C555}" type="slidenum">
              <a:rPr lang="en-IN" smtClean="0"/>
              <a:t>‹#›</a:t>
            </a:fld>
            <a:endParaRPr lang="en-IN"/>
          </a:p>
        </p:txBody>
      </p:sp>
      <p:grpSp>
        <p:nvGrpSpPr>
          <p:cNvPr id="24" name="Group 23"/>
          <p:cNvGrpSpPr/>
          <p:nvPr userDrawn="1"/>
        </p:nvGrpSpPr>
        <p:grpSpPr>
          <a:xfrm>
            <a:off x="9676591" y="185738"/>
            <a:ext cx="2311389" cy="469744"/>
            <a:chOff x="9042411" y="303427"/>
            <a:chExt cx="2932210" cy="595914"/>
          </a:xfrm>
        </p:grpSpPr>
        <p:sp>
          <p:nvSpPr>
            <p:cNvPr id="25" name="TextBox 24"/>
            <p:cNvSpPr txBox="1"/>
            <p:nvPr userDrawn="1"/>
          </p:nvSpPr>
          <p:spPr>
            <a:xfrm>
              <a:off x="9221099" y="303427"/>
              <a:ext cx="1021762" cy="292832"/>
            </a:xfrm>
            <a:prstGeom prst="rect">
              <a:avLst/>
            </a:prstGeom>
            <a:noFill/>
          </p:spPr>
          <p:txBody>
            <a:bodyPr wrap="square" rtlCol="0">
              <a:spAutoFit/>
            </a:bodyPr>
            <a:lstStyle/>
            <a:p>
              <a:r>
                <a:rPr lang="en-IN" sz="900" dirty="0"/>
                <a:t>Powered by</a:t>
              </a:r>
            </a:p>
          </p:txBody>
        </p:sp>
        <p:pic>
          <p:nvPicPr>
            <p:cNvPr id="26" name="Picture 2" descr="https://upload.wikimedia.org/wikipedia/commons/thumb/9/96/Microsoft_logo_(2012).svg/2000px-Microsoft_logo_(2012).sv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042411" y="627299"/>
              <a:ext cx="1194460" cy="25444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userDrawn="1"/>
          </p:nvSpPr>
          <p:spPr>
            <a:xfrm>
              <a:off x="10465439" y="307418"/>
              <a:ext cx="1509182" cy="292832"/>
            </a:xfrm>
            <a:prstGeom prst="rect">
              <a:avLst/>
            </a:prstGeom>
            <a:noFill/>
          </p:spPr>
          <p:txBody>
            <a:bodyPr wrap="square" rtlCol="0">
              <a:spAutoFit/>
            </a:bodyPr>
            <a:lstStyle/>
            <a:p>
              <a:r>
                <a:rPr lang="en-IN" sz="900" dirty="0"/>
                <a:t>Brought to you by</a:t>
              </a:r>
            </a:p>
          </p:txBody>
        </p:sp>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65440" y="643620"/>
              <a:ext cx="1504237" cy="255721"/>
            </a:xfrm>
            <a:prstGeom prst="rect">
              <a:avLst/>
            </a:prstGeom>
          </p:spPr>
        </p:pic>
        <p:cxnSp>
          <p:nvCxnSpPr>
            <p:cNvPr id="29" name="Straight Connector 28"/>
            <p:cNvCxnSpPr/>
            <p:nvPr userDrawn="1"/>
          </p:nvCxnSpPr>
          <p:spPr>
            <a:xfrm>
              <a:off x="10338619" y="344588"/>
              <a:ext cx="0" cy="506575"/>
            </a:xfrm>
            <a:prstGeom prst="line">
              <a:avLst/>
            </a:prstGeom>
          </p:spPr>
          <p:style>
            <a:lnRef idx="1">
              <a:schemeClr val="dk1"/>
            </a:lnRef>
            <a:fillRef idx="0">
              <a:schemeClr val="dk1"/>
            </a:fillRef>
            <a:effectRef idx="0">
              <a:schemeClr val="dk1"/>
            </a:effectRef>
            <a:fontRef idx="minor">
              <a:schemeClr val="tx1"/>
            </a:fontRef>
          </p:style>
        </p:cxnSp>
      </p:gr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0749" y="138213"/>
            <a:ext cx="1394902" cy="183950"/>
          </a:xfrm>
          <a:prstGeom prst="rect">
            <a:avLst/>
          </a:prstGeom>
        </p:spPr>
      </p:pic>
      <p:pic>
        <p:nvPicPr>
          <p:cNvPr id="13" name="Picture 12">
            <a:extLst>
              <a:ext uri="{FF2B5EF4-FFF2-40B4-BE49-F238E27FC236}">
                <a16:creationId xmlns:a16="http://schemas.microsoft.com/office/drawing/2014/main" id="{93E16193-78AE-46F0-A5AB-5EC3224C20F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323" y="6218559"/>
            <a:ext cx="717015" cy="572426"/>
          </a:xfrm>
          <a:prstGeom prst="rect">
            <a:avLst/>
          </a:prstGeom>
        </p:spPr>
      </p:pic>
    </p:spTree>
    <p:extLst>
      <p:ext uri="{BB962C8B-B14F-4D97-AF65-F5344CB8AC3E}">
        <p14:creationId xmlns:p14="http://schemas.microsoft.com/office/powerpoint/2010/main" val="2348264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Slide Number Placeholder 6"/>
          <p:cNvSpPr>
            <a:spLocks noGrp="1"/>
          </p:cNvSpPr>
          <p:nvPr>
            <p:ph type="sldNum" sz="quarter" idx="12"/>
          </p:nvPr>
        </p:nvSpPr>
        <p:spPr/>
        <p:txBody>
          <a:bodyPr/>
          <a:lstStyle/>
          <a:p>
            <a:fld id="{BD173E30-8D43-43BA-9C8B-0C6B0D93C555}" type="slidenum">
              <a:rPr lang="en-IN" smtClean="0"/>
              <a:t>‹#›</a:t>
            </a:fld>
            <a:endParaRPr lang="en-IN"/>
          </a:p>
        </p:txBody>
      </p:sp>
      <p:grpSp>
        <p:nvGrpSpPr>
          <p:cNvPr id="13" name="Group 12"/>
          <p:cNvGrpSpPr/>
          <p:nvPr userDrawn="1"/>
        </p:nvGrpSpPr>
        <p:grpSpPr>
          <a:xfrm>
            <a:off x="9652971" y="19844"/>
            <a:ext cx="2539029" cy="537671"/>
            <a:chOff x="9652971" y="19844"/>
            <a:chExt cx="2539029" cy="537671"/>
          </a:xfrm>
        </p:grpSpPr>
        <p:sp>
          <p:nvSpPr>
            <p:cNvPr id="14" name="TextBox 13"/>
            <p:cNvSpPr txBox="1"/>
            <p:nvPr userDrawn="1"/>
          </p:nvSpPr>
          <p:spPr bwMode="grayWhite">
            <a:xfrm>
              <a:off x="10189820" y="19844"/>
              <a:ext cx="1656772" cy="276999"/>
            </a:xfrm>
            <a:prstGeom prst="rect">
              <a:avLst/>
            </a:prstGeom>
            <a:noFill/>
          </p:spPr>
          <p:txBody>
            <a:bodyPr wrap="square" rtlCol="0">
              <a:spAutoFit/>
            </a:bodyPr>
            <a:lstStyle/>
            <a:p>
              <a:r>
                <a:rPr lang="en-IN" sz="1200" b="1" dirty="0">
                  <a:solidFill>
                    <a:schemeClr val="tx1"/>
                  </a:solidFill>
                  <a:latin typeface="Segoe UI" panose="020B0502040204020203" pitchFamily="34" charset="0"/>
                  <a:cs typeface="Segoe UI" panose="020B0502040204020203" pitchFamily="34" charset="0"/>
                </a:rPr>
                <a:t>INTEGRATION</a:t>
              </a:r>
              <a:r>
                <a:rPr lang="en-IN" sz="1200" b="1" baseline="0" dirty="0">
                  <a:solidFill>
                    <a:schemeClr val="tx1"/>
                  </a:solidFill>
                  <a:latin typeface="Segoe UI" panose="020B0502040204020203" pitchFamily="34" charset="0"/>
                  <a:cs typeface="Segoe UI" panose="020B0502040204020203" pitchFamily="34" charset="0"/>
                </a:rPr>
                <a:t> DAY</a:t>
              </a:r>
              <a:endParaRPr lang="en-IN" sz="1200" b="1" dirty="0">
                <a:solidFill>
                  <a:schemeClr val="tx1"/>
                </a:solidFill>
                <a:latin typeface="Segoe UI" panose="020B0502040204020203" pitchFamily="34" charset="0"/>
                <a:cs typeface="Segoe UI" panose="020B0502040204020203" pitchFamily="34" charset="0"/>
              </a:endParaRPr>
            </a:p>
          </p:txBody>
        </p:sp>
        <p:sp>
          <p:nvSpPr>
            <p:cNvPr id="15" name="Rectangle 14"/>
            <p:cNvSpPr/>
            <p:nvPr userDrawn="1"/>
          </p:nvSpPr>
          <p:spPr bwMode="grayWhite">
            <a:xfrm>
              <a:off x="9745133" y="309416"/>
              <a:ext cx="1581122" cy="248099"/>
            </a:xfrm>
            <a:prstGeom prst="rect">
              <a:avLst/>
            </a:prstGeom>
            <a:solidFill>
              <a:srgbClr val="4EC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latin typeface="Segoe UI" panose="020B0502040204020203" pitchFamily="34" charset="0"/>
                <a:ea typeface="Lato" panose="020F0502020204030203" pitchFamily="34" charset="0"/>
                <a:cs typeface="Segoe UI" panose="020B0502040204020203" pitchFamily="34" charset="0"/>
              </a:endParaRPr>
            </a:p>
          </p:txBody>
        </p:sp>
        <p:sp>
          <p:nvSpPr>
            <p:cNvPr id="16" name="Flowchart: Card 25"/>
            <p:cNvSpPr/>
            <p:nvPr userDrawn="1"/>
          </p:nvSpPr>
          <p:spPr bwMode="grayWhite">
            <a:xfrm rot="10800000" flipH="1">
              <a:off x="11018206" y="309414"/>
              <a:ext cx="1065756" cy="248100"/>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43 w 10000"/>
                <a:gd name="connsiteY0" fmla="*/ 9813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43 w 10000"/>
                <a:gd name="connsiteY5" fmla="*/ 9813 h 10000"/>
                <a:gd name="connsiteX0" fmla="*/ 43 w 10000"/>
                <a:gd name="connsiteY0" fmla="*/ 9813 h 10000"/>
                <a:gd name="connsiteX1" fmla="*/ 689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43 w 10000"/>
                <a:gd name="connsiteY5" fmla="*/ 98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43" y="9813"/>
                  </a:moveTo>
                  <a:cubicBezTo>
                    <a:pt x="258" y="6542"/>
                    <a:pt x="474" y="3271"/>
                    <a:pt x="689" y="0"/>
                  </a:cubicBezTo>
                  <a:lnTo>
                    <a:pt x="10000" y="0"/>
                  </a:lnTo>
                  <a:lnTo>
                    <a:pt x="10000" y="10000"/>
                  </a:lnTo>
                  <a:lnTo>
                    <a:pt x="0" y="10000"/>
                  </a:lnTo>
                  <a:cubicBezTo>
                    <a:pt x="14" y="9938"/>
                    <a:pt x="29" y="9875"/>
                    <a:pt x="43" y="9813"/>
                  </a:cubicBezTo>
                  <a:close/>
                </a:path>
              </a:pathLst>
            </a:custGeom>
            <a:solidFill>
              <a:srgbClr val="1969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Segoe UI" panose="020B0502040204020203" pitchFamily="34" charset="0"/>
                <a:cs typeface="Segoe UI" panose="020B0502040204020203" pitchFamily="34" charset="0"/>
              </a:endParaRPr>
            </a:p>
          </p:txBody>
        </p:sp>
        <p:sp>
          <p:nvSpPr>
            <p:cNvPr id="23" name="TextBox 22"/>
            <p:cNvSpPr txBox="1"/>
            <p:nvPr userDrawn="1"/>
          </p:nvSpPr>
          <p:spPr bwMode="grayWhite">
            <a:xfrm>
              <a:off x="9652971" y="333369"/>
              <a:ext cx="1457397" cy="207750"/>
            </a:xfrm>
            <a:prstGeom prst="rect">
              <a:avLst/>
            </a:prstGeom>
            <a:noFill/>
          </p:spPr>
          <p:txBody>
            <a:bodyPr wrap="square" rtlCol="0">
              <a:spAutoFit/>
            </a:bodyPr>
            <a:lstStyle/>
            <a:p>
              <a:pPr algn="r"/>
              <a:r>
                <a:rPr lang="en-IN" sz="700" dirty="0">
                  <a:solidFill>
                    <a:schemeClr val="bg1"/>
                  </a:solidFill>
                  <a:latin typeface="Segoe UI" panose="020B0502040204020203" pitchFamily="34" charset="0"/>
                  <a:ea typeface="Lato" panose="020F0502020204030203" pitchFamily="34" charset="0"/>
                  <a:cs typeface="Segoe UI" panose="020B0502040204020203" pitchFamily="34" charset="0"/>
                </a:rPr>
                <a:t>MICROSOFT</a:t>
              </a:r>
              <a:r>
                <a:rPr lang="en-IN" sz="700" baseline="0" dirty="0">
                  <a:solidFill>
                    <a:schemeClr val="bg1"/>
                  </a:solidFill>
                  <a:latin typeface="Segoe UI" panose="020B0502040204020203" pitchFamily="34" charset="0"/>
                  <a:ea typeface="Lato" panose="020F0502020204030203" pitchFamily="34" charset="0"/>
                  <a:cs typeface="Segoe UI" panose="020B0502040204020203" pitchFamily="34" charset="0"/>
                </a:rPr>
                <a:t> GTSC, Bengaluru</a:t>
              </a:r>
              <a:endParaRPr lang="en-IN" sz="700" dirty="0">
                <a:solidFill>
                  <a:schemeClr val="bg1"/>
                </a:solidFill>
                <a:latin typeface="Segoe UI" panose="020B0502040204020203" pitchFamily="34" charset="0"/>
                <a:ea typeface="Lato" panose="020F0502020204030203" pitchFamily="34" charset="0"/>
                <a:cs typeface="Segoe UI" panose="020B0502040204020203" pitchFamily="34" charset="0"/>
              </a:endParaRPr>
            </a:p>
          </p:txBody>
        </p:sp>
        <p:sp>
          <p:nvSpPr>
            <p:cNvPr id="24" name="TextBox 23"/>
            <p:cNvSpPr txBox="1"/>
            <p:nvPr userDrawn="1"/>
          </p:nvSpPr>
          <p:spPr bwMode="grayWhite">
            <a:xfrm>
              <a:off x="11018206" y="325676"/>
              <a:ext cx="1173794" cy="215444"/>
            </a:xfrm>
            <a:prstGeom prst="rect">
              <a:avLst/>
            </a:prstGeom>
            <a:noFill/>
          </p:spPr>
          <p:txBody>
            <a:bodyPr wrap="square" rtlCol="0">
              <a:spAutoFit/>
            </a:bodyPr>
            <a:lstStyle/>
            <a:p>
              <a:pPr algn="l"/>
              <a:r>
                <a:rPr lang="en-IN" sz="800" dirty="0">
                  <a:solidFill>
                    <a:schemeClr val="bg1"/>
                  </a:solidFill>
                  <a:latin typeface="Segoe UI" panose="020B0502040204020203" pitchFamily="34" charset="0"/>
                  <a:ea typeface="Lato" panose="020F0502020204030203" pitchFamily="34" charset="0"/>
                  <a:cs typeface="Segoe UI" panose="020B0502040204020203" pitchFamily="34" charset="0"/>
                </a:rPr>
                <a:t>September 10, 2016</a:t>
              </a:r>
            </a:p>
          </p:txBody>
        </p:sp>
      </p:gr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0749" y="138213"/>
            <a:ext cx="1394902" cy="183950"/>
          </a:xfrm>
          <a:prstGeom prst="rect">
            <a:avLst/>
          </a:prstGeom>
        </p:spPr>
      </p:pic>
      <p:pic>
        <p:nvPicPr>
          <p:cNvPr id="18" name="Picture 17">
            <a:extLst>
              <a:ext uri="{FF2B5EF4-FFF2-40B4-BE49-F238E27FC236}">
                <a16:creationId xmlns:a16="http://schemas.microsoft.com/office/drawing/2014/main" id="{3C38094A-5AF7-4AF7-914C-5A4B52E9874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323" y="6218559"/>
            <a:ext cx="717015" cy="572426"/>
          </a:xfrm>
          <a:prstGeom prst="rect">
            <a:avLst/>
          </a:prstGeom>
        </p:spPr>
      </p:pic>
    </p:spTree>
    <p:extLst>
      <p:ext uri="{BB962C8B-B14F-4D97-AF65-F5344CB8AC3E}">
        <p14:creationId xmlns:p14="http://schemas.microsoft.com/office/powerpoint/2010/main" val="3229612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endParaRPr lang="en-IN"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9" name="Slide Number Placeholder 8"/>
          <p:cNvSpPr>
            <a:spLocks noGrp="1"/>
          </p:cNvSpPr>
          <p:nvPr>
            <p:ph type="sldNum" sz="quarter" idx="12"/>
          </p:nvPr>
        </p:nvSpPr>
        <p:spPr/>
        <p:txBody>
          <a:bodyPr/>
          <a:lstStyle/>
          <a:p>
            <a:fld id="{BD173E30-8D43-43BA-9C8B-0C6B0D93C555}" type="slidenum">
              <a:rPr lang="en-IN" smtClean="0"/>
              <a:t>‹#›</a:t>
            </a:fld>
            <a:endParaRPr lang="en-IN"/>
          </a:p>
        </p:txBody>
      </p:sp>
      <p:grpSp>
        <p:nvGrpSpPr>
          <p:cNvPr id="19" name="Group 18"/>
          <p:cNvGrpSpPr/>
          <p:nvPr userDrawn="1"/>
        </p:nvGrpSpPr>
        <p:grpSpPr>
          <a:xfrm>
            <a:off x="9676591" y="185738"/>
            <a:ext cx="2311389" cy="469744"/>
            <a:chOff x="9042411" y="303427"/>
            <a:chExt cx="2932210" cy="595914"/>
          </a:xfrm>
        </p:grpSpPr>
        <p:sp>
          <p:nvSpPr>
            <p:cNvPr id="20" name="TextBox 19"/>
            <p:cNvSpPr txBox="1"/>
            <p:nvPr userDrawn="1"/>
          </p:nvSpPr>
          <p:spPr>
            <a:xfrm>
              <a:off x="9221099" y="303427"/>
              <a:ext cx="1021762" cy="292832"/>
            </a:xfrm>
            <a:prstGeom prst="rect">
              <a:avLst/>
            </a:prstGeom>
            <a:noFill/>
          </p:spPr>
          <p:txBody>
            <a:bodyPr wrap="square" rtlCol="0">
              <a:spAutoFit/>
            </a:bodyPr>
            <a:lstStyle/>
            <a:p>
              <a:r>
                <a:rPr lang="en-IN" sz="900" dirty="0"/>
                <a:t>Powered by</a:t>
              </a:r>
            </a:p>
          </p:txBody>
        </p:sp>
        <p:pic>
          <p:nvPicPr>
            <p:cNvPr id="21" name="Picture 2" descr="https://upload.wikimedia.org/wikipedia/commons/thumb/9/96/Microsoft_logo_(2012).svg/2000px-Microsoft_logo_(2012).sv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042411" y="627299"/>
              <a:ext cx="1194460" cy="25444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userDrawn="1"/>
          </p:nvSpPr>
          <p:spPr>
            <a:xfrm>
              <a:off x="10465439" y="307418"/>
              <a:ext cx="1509182" cy="292832"/>
            </a:xfrm>
            <a:prstGeom prst="rect">
              <a:avLst/>
            </a:prstGeom>
            <a:noFill/>
          </p:spPr>
          <p:txBody>
            <a:bodyPr wrap="square" rtlCol="0">
              <a:spAutoFit/>
            </a:bodyPr>
            <a:lstStyle/>
            <a:p>
              <a:r>
                <a:rPr lang="en-IN" sz="900" dirty="0"/>
                <a:t>Brought to you by</a:t>
              </a:r>
            </a:p>
          </p:txBody>
        </p:sp>
        <p:pic>
          <p:nvPicPr>
            <p:cNvPr id="23" name="Picture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65440" y="643620"/>
              <a:ext cx="1504237" cy="255721"/>
            </a:xfrm>
            <a:prstGeom prst="rect">
              <a:avLst/>
            </a:prstGeom>
          </p:spPr>
        </p:pic>
        <p:cxnSp>
          <p:nvCxnSpPr>
            <p:cNvPr id="24" name="Straight Connector 23"/>
            <p:cNvCxnSpPr/>
            <p:nvPr userDrawn="1"/>
          </p:nvCxnSpPr>
          <p:spPr>
            <a:xfrm>
              <a:off x="10338619" y="344588"/>
              <a:ext cx="0" cy="506575"/>
            </a:xfrm>
            <a:prstGeom prst="line">
              <a:avLst/>
            </a:prstGeom>
          </p:spPr>
          <p:style>
            <a:lnRef idx="1">
              <a:schemeClr val="dk1"/>
            </a:lnRef>
            <a:fillRef idx="0">
              <a:schemeClr val="dk1"/>
            </a:fillRef>
            <a:effectRef idx="0">
              <a:schemeClr val="dk1"/>
            </a:effectRef>
            <a:fontRef idx="minor">
              <a:schemeClr val="tx1"/>
            </a:fontRef>
          </p:style>
        </p:cxnSp>
      </p:grpSp>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0749" y="138213"/>
            <a:ext cx="1394902" cy="183950"/>
          </a:xfrm>
          <a:prstGeom prst="rect">
            <a:avLst/>
          </a:prstGeom>
        </p:spPr>
      </p:pic>
      <p:pic>
        <p:nvPicPr>
          <p:cNvPr id="16" name="Picture 15">
            <a:extLst>
              <a:ext uri="{FF2B5EF4-FFF2-40B4-BE49-F238E27FC236}">
                <a16:creationId xmlns:a16="http://schemas.microsoft.com/office/drawing/2014/main" id="{9D31074F-7E33-485D-A971-C7E973A3086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323" y="6218559"/>
            <a:ext cx="717015" cy="572426"/>
          </a:xfrm>
          <a:prstGeom prst="rect">
            <a:avLst/>
          </a:prstGeom>
        </p:spPr>
      </p:pic>
    </p:spTree>
    <p:extLst>
      <p:ext uri="{BB962C8B-B14F-4D97-AF65-F5344CB8AC3E}">
        <p14:creationId xmlns:p14="http://schemas.microsoft.com/office/powerpoint/2010/main" val="1672849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5" name="Slide Number Placeholder 4"/>
          <p:cNvSpPr>
            <a:spLocks noGrp="1"/>
          </p:cNvSpPr>
          <p:nvPr>
            <p:ph type="sldNum" sz="quarter" idx="12"/>
          </p:nvPr>
        </p:nvSpPr>
        <p:spPr/>
        <p:txBody>
          <a:bodyPr/>
          <a:lstStyle/>
          <a:p>
            <a:fld id="{BD173E30-8D43-43BA-9C8B-0C6B0D93C555}" type="slidenum">
              <a:rPr lang="en-IN" smtClean="0"/>
              <a:t>‹#›</a:t>
            </a:fld>
            <a:endParaRPr lang="en-IN"/>
          </a:p>
        </p:txBody>
      </p:sp>
      <p:grpSp>
        <p:nvGrpSpPr>
          <p:cNvPr id="15" name="Group 14"/>
          <p:cNvGrpSpPr/>
          <p:nvPr userDrawn="1"/>
        </p:nvGrpSpPr>
        <p:grpSpPr>
          <a:xfrm>
            <a:off x="9676591" y="185738"/>
            <a:ext cx="2311389" cy="469744"/>
            <a:chOff x="9042411" y="303427"/>
            <a:chExt cx="2932210" cy="595914"/>
          </a:xfrm>
        </p:grpSpPr>
        <p:sp>
          <p:nvSpPr>
            <p:cNvPr id="16" name="TextBox 15"/>
            <p:cNvSpPr txBox="1"/>
            <p:nvPr userDrawn="1"/>
          </p:nvSpPr>
          <p:spPr>
            <a:xfrm>
              <a:off x="9221099" y="303427"/>
              <a:ext cx="1021762" cy="292832"/>
            </a:xfrm>
            <a:prstGeom prst="rect">
              <a:avLst/>
            </a:prstGeom>
            <a:noFill/>
          </p:spPr>
          <p:txBody>
            <a:bodyPr wrap="square" rtlCol="0">
              <a:spAutoFit/>
            </a:bodyPr>
            <a:lstStyle/>
            <a:p>
              <a:r>
                <a:rPr lang="en-IN" sz="900" dirty="0"/>
                <a:t>Powered by</a:t>
              </a:r>
            </a:p>
          </p:txBody>
        </p:sp>
        <p:pic>
          <p:nvPicPr>
            <p:cNvPr id="17" name="Picture 2" descr="https://upload.wikimedia.org/wikipedia/commons/thumb/9/96/Microsoft_logo_(2012).svg/2000px-Microsoft_logo_(2012).sv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042411" y="627299"/>
              <a:ext cx="1194460" cy="25444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userDrawn="1"/>
          </p:nvSpPr>
          <p:spPr>
            <a:xfrm>
              <a:off x="10465439" y="307418"/>
              <a:ext cx="1509182" cy="292832"/>
            </a:xfrm>
            <a:prstGeom prst="rect">
              <a:avLst/>
            </a:prstGeom>
            <a:noFill/>
          </p:spPr>
          <p:txBody>
            <a:bodyPr wrap="square" rtlCol="0">
              <a:spAutoFit/>
            </a:bodyPr>
            <a:lstStyle/>
            <a:p>
              <a:r>
                <a:rPr lang="en-IN" sz="900" dirty="0"/>
                <a:t>Brought to you by</a:t>
              </a: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65440" y="643620"/>
              <a:ext cx="1504237" cy="255721"/>
            </a:xfrm>
            <a:prstGeom prst="rect">
              <a:avLst/>
            </a:prstGeom>
          </p:spPr>
        </p:pic>
        <p:cxnSp>
          <p:nvCxnSpPr>
            <p:cNvPr id="20" name="Straight Connector 19"/>
            <p:cNvCxnSpPr/>
            <p:nvPr userDrawn="1"/>
          </p:nvCxnSpPr>
          <p:spPr>
            <a:xfrm>
              <a:off x="10338619" y="344588"/>
              <a:ext cx="0" cy="506575"/>
            </a:xfrm>
            <a:prstGeom prst="line">
              <a:avLst/>
            </a:prstGeom>
          </p:spPr>
          <p:style>
            <a:lnRef idx="1">
              <a:schemeClr val="dk1"/>
            </a:lnRef>
            <a:fillRef idx="0">
              <a:schemeClr val="dk1"/>
            </a:fillRef>
            <a:effectRef idx="0">
              <a:schemeClr val="dk1"/>
            </a:effectRef>
            <a:fontRef idx="minor">
              <a:schemeClr val="tx1"/>
            </a:fontRef>
          </p:style>
        </p:cxnSp>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0749" y="138213"/>
            <a:ext cx="1394902" cy="183950"/>
          </a:xfrm>
          <a:prstGeom prst="rect">
            <a:avLst/>
          </a:prstGeom>
        </p:spPr>
      </p:pic>
      <p:pic>
        <p:nvPicPr>
          <p:cNvPr id="12" name="Picture 11">
            <a:extLst>
              <a:ext uri="{FF2B5EF4-FFF2-40B4-BE49-F238E27FC236}">
                <a16:creationId xmlns:a16="http://schemas.microsoft.com/office/drawing/2014/main" id="{3EAF8C92-EB47-4041-A419-33C6E08463D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323" y="6218559"/>
            <a:ext cx="717015" cy="572426"/>
          </a:xfrm>
          <a:prstGeom prst="rect">
            <a:avLst/>
          </a:prstGeom>
        </p:spPr>
      </p:pic>
    </p:spTree>
    <p:extLst>
      <p:ext uri="{BB962C8B-B14F-4D97-AF65-F5344CB8AC3E}">
        <p14:creationId xmlns:p14="http://schemas.microsoft.com/office/powerpoint/2010/main" val="2729234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173E30-8D43-43BA-9C8B-0C6B0D93C555}" type="slidenum">
              <a:rPr lang="en-IN" smtClean="0"/>
              <a:t>‹#›</a:t>
            </a:fld>
            <a:endParaRPr lang="en-IN"/>
          </a:p>
        </p:txBody>
      </p:sp>
      <p:grpSp>
        <p:nvGrpSpPr>
          <p:cNvPr id="14" name="Group 13"/>
          <p:cNvGrpSpPr/>
          <p:nvPr userDrawn="1"/>
        </p:nvGrpSpPr>
        <p:grpSpPr>
          <a:xfrm>
            <a:off x="9676591" y="185738"/>
            <a:ext cx="2311389" cy="469744"/>
            <a:chOff x="9042411" y="303427"/>
            <a:chExt cx="2932210" cy="595914"/>
          </a:xfrm>
        </p:grpSpPr>
        <p:sp>
          <p:nvSpPr>
            <p:cNvPr id="15" name="TextBox 14"/>
            <p:cNvSpPr txBox="1"/>
            <p:nvPr userDrawn="1"/>
          </p:nvSpPr>
          <p:spPr>
            <a:xfrm>
              <a:off x="9221099" y="303427"/>
              <a:ext cx="1021762" cy="292832"/>
            </a:xfrm>
            <a:prstGeom prst="rect">
              <a:avLst/>
            </a:prstGeom>
            <a:noFill/>
          </p:spPr>
          <p:txBody>
            <a:bodyPr wrap="square" rtlCol="0">
              <a:spAutoFit/>
            </a:bodyPr>
            <a:lstStyle/>
            <a:p>
              <a:r>
                <a:rPr lang="en-IN" sz="900" dirty="0"/>
                <a:t>Powered by</a:t>
              </a:r>
            </a:p>
          </p:txBody>
        </p:sp>
        <p:pic>
          <p:nvPicPr>
            <p:cNvPr id="16" name="Picture 2" descr="https://upload.wikimedia.org/wikipedia/commons/thumb/9/96/Microsoft_logo_(2012).svg/2000px-Microsoft_logo_(2012).sv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042411" y="627299"/>
              <a:ext cx="1194460" cy="25444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userDrawn="1"/>
          </p:nvSpPr>
          <p:spPr>
            <a:xfrm>
              <a:off x="10465439" y="307418"/>
              <a:ext cx="1509182" cy="292832"/>
            </a:xfrm>
            <a:prstGeom prst="rect">
              <a:avLst/>
            </a:prstGeom>
            <a:noFill/>
          </p:spPr>
          <p:txBody>
            <a:bodyPr wrap="square" rtlCol="0">
              <a:spAutoFit/>
            </a:bodyPr>
            <a:lstStyle/>
            <a:p>
              <a:r>
                <a:rPr lang="en-IN" sz="900" dirty="0"/>
                <a:t>Brought to you by</a:t>
              </a:r>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65440" y="643620"/>
              <a:ext cx="1504237" cy="255721"/>
            </a:xfrm>
            <a:prstGeom prst="rect">
              <a:avLst/>
            </a:prstGeom>
          </p:spPr>
        </p:pic>
        <p:cxnSp>
          <p:nvCxnSpPr>
            <p:cNvPr id="19" name="Straight Connector 18"/>
            <p:cNvCxnSpPr/>
            <p:nvPr userDrawn="1"/>
          </p:nvCxnSpPr>
          <p:spPr>
            <a:xfrm>
              <a:off x="10338619" y="344588"/>
              <a:ext cx="0" cy="506575"/>
            </a:xfrm>
            <a:prstGeom prst="line">
              <a:avLst/>
            </a:prstGeom>
          </p:spPr>
          <p:style>
            <a:lnRef idx="1">
              <a:schemeClr val="dk1"/>
            </a:lnRef>
            <a:fillRef idx="0">
              <a:schemeClr val="dk1"/>
            </a:fillRef>
            <a:effectRef idx="0">
              <a:schemeClr val="dk1"/>
            </a:effectRef>
            <a:fontRef idx="minor">
              <a:schemeClr val="tx1"/>
            </a:fontRef>
          </p:style>
        </p:cxnSp>
      </p:gr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0749" y="138213"/>
            <a:ext cx="1394902" cy="183950"/>
          </a:xfrm>
          <a:prstGeom prst="rect">
            <a:avLst/>
          </a:prstGeom>
        </p:spPr>
      </p:pic>
      <p:pic>
        <p:nvPicPr>
          <p:cNvPr id="11" name="Picture 10">
            <a:extLst>
              <a:ext uri="{FF2B5EF4-FFF2-40B4-BE49-F238E27FC236}">
                <a16:creationId xmlns:a16="http://schemas.microsoft.com/office/drawing/2014/main" id="{B40861DE-FCD7-4F22-854D-1319137EA4D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323" y="6218559"/>
            <a:ext cx="717015" cy="572426"/>
          </a:xfrm>
          <a:prstGeom prst="rect">
            <a:avLst/>
          </a:prstGeom>
        </p:spPr>
      </p:pic>
    </p:spTree>
    <p:extLst>
      <p:ext uri="{BB962C8B-B14F-4D97-AF65-F5344CB8AC3E}">
        <p14:creationId xmlns:p14="http://schemas.microsoft.com/office/powerpoint/2010/main" val="1249410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endParaRPr lang="en-IN"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D173E30-8D43-43BA-9C8B-0C6B0D93C555}" type="slidenum">
              <a:rPr lang="en-IN" smtClean="0"/>
              <a:t>‹#›</a:t>
            </a:fld>
            <a:endParaRPr lang="en-IN"/>
          </a:p>
        </p:txBody>
      </p:sp>
      <p:grpSp>
        <p:nvGrpSpPr>
          <p:cNvPr id="17" name="Group 16"/>
          <p:cNvGrpSpPr/>
          <p:nvPr userDrawn="1"/>
        </p:nvGrpSpPr>
        <p:grpSpPr>
          <a:xfrm>
            <a:off x="9676591" y="185738"/>
            <a:ext cx="2311389" cy="469744"/>
            <a:chOff x="9042411" y="303427"/>
            <a:chExt cx="2932210" cy="595914"/>
          </a:xfrm>
        </p:grpSpPr>
        <p:sp>
          <p:nvSpPr>
            <p:cNvPr id="18" name="TextBox 17"/>
            <p:cNvSpPr txBox="1"/>
            <p:nvPr userDrawn="1"/>
          </p:nvSpPr>
          <p:spPr>
            <a:xfrm>
              <a:off x="9221099" y="303427"/>
              <a:ext cx="1021762" cy="292832"/>
            </a:xfrm>
            <a:prstGeom prst="rect">
              <a:avLst/>
            </a:prstGeom>
            <a:noFill/>
          </p:spPr>
          <p:txBody>
            <a:bodyPr wrap="square" rtlCol="0">
              <a:spAutoFit/>
            </a:bodyPr>
            <a:lstStyle/>
            <a:p>
              <a:r>
                <a:rPr lang="en-IN" sz="900" dirty="0"/>
                <a:t>Powered by</a:t>
              </a:r>
            </a:p>
          </p:txBody>
        </p:sp>
        <p:pic>
          <p:nvPicPr>
            <p:cNvPr id="19" name="Picture 2" descr="https://upload.wikimedia.org/wikipedia/commons/thumb/9/96/Microsoft_logo_(2012).svg/2000px-Microsoft_logo_(2012).sv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042411" y="627299"/>
              <a:ext cx="1194460" cy="254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userDrawn="1"/>
          </p:nvSpPr>
          <p:spPr>
            <a:xfrm>
              <a:off x="10465439" y="307418"/>
              <a:ext cx="1509182" cy="292832"/>
            </a:xfrm>
            <a:prstGeom prst="rect">
              <a:avLst/>
            </a:prstGeom>
            <a:noFill/>
          </p:spPr>
          <p:txBody>
            <a:bodyPr wrap="square" rtlCol="0">
              <a:spAutoFit/>
            </a:bodyPr>
            <a:lstStyle/>
            <a:p>
              <a:r>
                <a:rPr lang="en-IN" sz="900" dirty="0"/>
                <a:t>Brought to you by</a:t>
              </a:r>
            </a:p>
          </p:txBody>
        </p:sp>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65440" y="643620"/>
              <a:ext cx="1504237" cy="255721"/>
            </a:xfrm>
            <a:prstGeom prst="rect">
              <a:avLst/>
            </a:prstGeom>
          </p:spPr>
        </p:pic>
        <p:cxnSp>
          <p:nvCxnSpPr>
            <p:cNvPr id="22" name="Straight Connector 21"/>
            <p:cNvCxnSpPr/>
            <p:nvPr userDrawn="1"/>
          </p:nvCxnSpPr>
          <p:spPr>
            <a:xfrm>
              <a:off x="10338619" y="344588"/>
              <a:ext cx="0" cy="506575"/>
            </a:xfrm>
            <a:prstGeom prst="line">
              <a:avLst/>
            </a:prstGeom>
          </p:spPr>
          <p:style>
            <a:lnRef idx="1">
              <a:schemeClr val="dk1"/>
            </a:lnRef>
            <a:fillRef idx="0">
              <a:schemeClr val="dk1"/>
            </a:fillRef>
            <a:effectRef idx="0">
              <a:schemeClr val="dk1"/>
            </a:effectRef>
            <a:fontRef idx="minor">
              <a:schemeClr val="tx1"/>
            </a:fontRef>
          </p:style>
        </p:cxnSp>
      </p:gr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0749" y="138213"/>
            <a:ext cx="1394902" cy="183950"/>
          </a:xfrm>
          <a:prstGeom prst="rect">
            <a:avLst/>
          </a:prstGeom>
        </p:spPr>
      </p:pic>
      <p:pic>
        <p:nvPicPr>
          <p:cNvPr id="14" name="Picture 13">
            <a:extLst>
              <a:ext uri="{FF2B5EF4-FFF2-40B4-BE49-F238E27FC236}">
                <a16:creationId xmlns:a16="http://schemas.microsoft.com/office/drawing/2014/main" id="{2B05E6B5-E563-4391-83B7-80AE843792A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323" y="6218559"/>
            <a:ext cx="717015" cy="572426"/>
          </a:xfrm>
          <a:prstGeom prst="rect">
            <a:avLst/>
          </a:prstGeom>
        </p:spPr>
      </p:pic>
    </p:spTree>
    <p:extLst>
      <p:ext uri="{BB962C8B-B14F-4D97-AF65-F5344CB8AC3E}">
        <p14:creationId xmlns:p14="http://schemas.microsoft.com/office/powerpoint/2010/main" val="156739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D173E30-8D43-43BA-9C8B-0C6B0D93C555}" type="slidenum">
              <a:rPr lang="en-IN" smtClean="0"/>
              <a:t>‹#›</a:t>
            </a:fld>
            <a:endParaRPr lang="en-IN"/>
          </a:p>
        </p:txBody>
      </p:sp>
      <p:grpSp>
        <p:nvGrpSpPr>
          <p:cNvPr id="17" name="Group 16"/>
          <p:cNvGrpSpPr/>
          <p:nvPr userDrawn="1"/>
        </p:nvGrpSpPr>
        <p:grpSpPr>
          <a:xfrm>
            <a:off x="9676591" y="185738"/>
            <a:ext cx="2311389" cy="469744"/>
            <a:chOff x="9042411" y="303427"/>
            <a:chExt cx="2932210" cy="595914"/>
          </a:xfrm>
        </p:grpSpPr>
        <p:sp>
          <p:nvSpPr>
            <p:cNvPr id="18" name="TextBox 17"/>
            <p:cNvSpPr txBox="1"/>
            <p:nvPr userDrawn="1"/>
          </p:nvSpPr>
          <p:spPr>
            <a:xfrm>
              <a:off x="9221099" y="303427"/>
              <a:ext cx="1021762" cy="292832"/>
            </a:xfrm>
            <a:prstGeom prst="rect">
              <a:avLst/>
            </a:prstGeom>
            <a:noFill/>
          </p:spPr>
          <p:txBody>
            <a:bodyPr wrap="square" rtlCol="0">
              <a:spAutoFit/>
            </a:bodyPr>
            <a:lstStyle/>
            <a:p>
              <a:r>
                <a:rPr lang="en-IN" sz="900" dirty="0"/>
                <a:t>Powered by</a:t>
              </a:r>
            </a:p>
          </p:txBody>
        </p:sp>
        <p:pic>
          <p:nvPicPr>
            <p:cNvPr id="19" name="Picture 2" descr="https://upload.wikimedia.org/wikipedia/commons/thumb/9/96/Microsoft_logo_(2012).svg/2000px-Microsoft_logo_(2012).sv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042411" y="627299"/>
              <a:ext cx="1194460" cy="2544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userDrawn="1"/>
          </p:nvSpPr>
          <p:spPr>
            <a:xfrm>
              <a:off x="10465439" y="307418"/>
              <a:ext cx="1509182" cy="292832"/>
            </a:xfrm>
            <a:prstGeom prst="rect">
              <a:avLst/>
            </a:prstGeom>
            <a:noFill/>
          </p:spPr>
          <p:txBody>
            <a:bodyPr wrap="square" rtlCol="0">
              <a:spAutoFit/>
            </a:bodyPr>
            <a:lstStyle/>
            <a:p>
              <a:r>
                <a:rPr lang="en-IN" sz="900" dirty="0"/>
                <a:t>Brought to you by</a:t>
              </a:r>
            </a:p>
          </p:txBody>
        </p:sp>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65440" y="643620"/>
              <a:ext cx="1504237" cy="255721"/>
            </a:xfrm>
            <a:prstGeom prst="rect">
              <a:avLst/>
            </a:prstGeom>
          </p:spPr>
        </p:pic>
        <p:cxnSp>
          <p:nvCxnSpPr>
            <p:cNvPr id="22" name="Straight Connector 21"/>
            <p:cNvCxnSpPr/>
            <p:nvPr userDrawn="1"/>
          </p:nvCxnSpPr>
          <p:spPr>
            <a:xfrm>
              <a:off x="10338619" y="344588"/>
              <a:ext cx="0" cy="506575"/>
            </a:xfrm>
            <a:prstGeom prst="line">
              <a:avLst/>
            </a:prstGeom>
          </p:spPr>
          <p:style>
            <a:lnRef idx="1">
              <a:schemeClr val="dk1"/>
            </a:lnRef>
            <a:fillRef idx="0">
              <a:schemeClr val="dk1"/>
            </a:fillRef>
            <a:effectRef idx="0">
              <a:schemeClr val="dk1"/>
            </a:effectRef>
            <a:fontRef idx="minor">
              <a:schemeClr val="tx1"/>
            </a:fontRef>
          </p:style>
        </p:cxnSp>
      </p:gr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0749" y="138213"/>
            <a:ext cx="1394902" cy="183950"/>
          </a:xfrm>
          <a:prstGeom prst="rect">
            <a:avLst/>
          </a:prstGeom>
        </p:spPr>
      </p:pic>
      <p:pic>
        <p:nvPicPr>
          <p:cNvPr id="14" name="Picture 13">
            <a:extLst>
              <a:ext uri="{FF2B5EF4-FFF2-40B4-BE49-F238E27FC236}">
                <a16:creationId xmlns:a16="http://schemas.microsoft.com/office/drawing/2014/main" id="{A6FDBDD8-EAA2-487A-892C-9A00555C71C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323" y="6218559"/>
            <a:ext cx="717015" cy="572426"/>
          </a:xfrm>
          <a:prstGeom prst="rect">
            <a:avLst/>
          </a:prstGeom>
        </p:spPr>
      </p:pic>
    </p:spTree>
    <p:extLst>
      <p:ext uri="{BB962C8B-B14F-4D97-AF65-F5344CB8AC3E}">
        <p14:creationId xmlns:p14="http://schemas.microsoft.com/office/powerpoint/2010/main" val="1091096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BD173E30-8D43-43BA-9C8B-0C6B0D93C555}" type="slidenum">
              <a:rPr lang="en-IN" smtClean="0"/>
              <a:pPr/>
              <a:t>‹#›</a:t>
            </a:fld>
            <a:endParaRPr lang="en-IN" dirty="0"/>
          </a:p>
        </p:txBody>
      </p:sp>
    </p:spTree>
    <p:extLst>
      <p:ext uri="{BB962C8B-B14F-4D97-AF65-F5344CB8AC3E}">
        <p14:creationId xmlns:p14="http://schemas.microsoft.com/office/powerpoint/2010/main" val="4011016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ftr="0" dt="0"/>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jpe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44.sv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1.png"/><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52.pn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9.png"/><Relationship Id="rId7" Type="http://schemas.openxmlformats.org/officeDocument/2006/relationships/image" Target="../media/image60.sv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59.png"/><Relationship Id="rId5" Type="http://schemas.openxmlformats.org/officeDocument/2006/relationships/image" Target="../media/image5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49.png"/><Relationship Id="rId7" Type="http://schemas.openxmlformats.org/officeDocument/2006/relationships/image" Target="../media/image67.sv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66.png"/><Relationship Id="rId5" Type="http://schemas.openxmlformats.org/officeDocument/2006/relationships/image" Target="../media/image6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s>
</file>

<file path=ppt/slides/_rels/slide2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9.png"/><Relationship Id="rId7" Type="http://schemas.openxmlformats.org/officeDocument/2006/relationships/image" Target="../media/image74.sv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73.png"/><Relationship Id="rId5" Type="http://schemas.openxmlformats.org/officeDocument/2006/relationships/image" Target="../media/image72.sv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jpg"/><Relationship Id="rId18" Type="http://schemas.openxmlformats.org/officeDocument/2006/relationships/image" Target="../media/image27.png"/><Relationship Id="rId3" Type="http://schemas.openxmlformats.org/officeDocument/2006/relationships/image" Target="../media/image78.png"/><Relationship Id="rId21" Type="http://schemas.openxmlformats.org/officeDocument/2006/relationships/image" Target="../media/image30.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26.png"/><Relationship Id="rId2" Type="http://schemas.openxmlformats.org/officeDocument/2006/relationships/notesSlide" Target="../notesSlides/notesSlide15.xml"/><Relationship Id="rId16" Type="http://schemas.openxmlformats.org/officeDocument/2006/relationships/image" Target="../media/image91.svg"/><Relationship Id="rId20" Type="http://schemas.openxmlformats.org/officeDocument/2006/relationships/image" Target="../media/image29.png"/><Relationship Id="rId1" Type="http://schemas.openxmlformats.org/officeDocument/2006/relationships/slideLayout" Target="../slideLayouts/slideLayout2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19" Type="http://schemas.openxmlformats.org/officeDocument/2006/relationships/image" Target="../media/image28.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2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4.png"/><Relationship Id="rId7"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95.png"/><Relationship Id="rId4" Type="http://schemas.openxmlformats.org/officeDocument/2006/relationships/image" Target="../media/image88.jpg"/><Relationship Id="rId9" Type="http://schemas.openxmlformats.org/officeDocument/2006/relationships/image" Target="../media/image93.png"/></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image" Target="../media/image28.png"/><Relationship Id="rId21" Type="http://schemas.openxmlformats.org/officeDocument/2006/relationships/image" Target="../media/image115.png"/><Relationship Id="rId7" Type="http://schemas.openxmlformats.org/officeDocument/2006/relationships/image" Target="../media/image104.pn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image" Target="../media/image101.png"/><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Layout" Target="../slideLayouts/slideLayout6.xml"/><Relationship Id="rId6" Type="http://schemas.openxmlformats.org/officeDocument/2006/relationships/image" Target="../media/image103.png"/><Relationship Id="rId11" Type="http://schemas.openxmlformats.org/officeDocument/2006/relationships/image" Target="../media/image30.png"/><Relationship Id="rId5" Type="http://schemas.openxmlformats.org/officeDocument/2006/relationships/image" Target="../media/image102.png"/><Relationship Id="rId15" Type="http://schemas.openxmlformats.org/officeDocument/2006/relationships/image" Target="../media/image109.png"/><Relationship Id="rId10" Type="http://schemas.openxmlformats.org/officeDocument/2006/relationships/image" Target="../media/image29.png"/><Relationship Id="rId19" Type="http://schemas.openxmlformats.org/officeDocument/2006/relationships/image" Target="../media/image113.png"/><Relationship Id="rId4" Type="http://schemas.openxmlformats.org/officeDocument/2006/relationships/image" Target="../media/image26.png"/><Relationship Id="rId9" Type="http://schemas.openxmlformats.org/officeDocument/2006/relationships/image" Target="../media/image27.png"/><Relationship Id="rId14" Type="http://schemas.openxmlformats.org/officeDocument/2006/relationships/image" Target="../media/image108.png"/></Relationships>
</file>

<file path=ppt/slides/_rels/slide3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23.xml"/><Relationship Id="rId5" Type="http://schemas.openxmlformats.org/officeDocument/2006/relationships/image" Target="../media/image119.png"/><Relationship Id="rId4" Type="http://schemas.openxmlformats.org/officeDocument/2006/relationships/image" Target="../media/image1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image" Target="../media/image28.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31.svg"/><Relationship Id="rId17" Type="http://schemas.openxmlformats.org/officeDocument/2006/relationships/image" Target="../media/image27.png"/><Relationship Id="rId2" Type="http://schemas.openxmlformats.org/officeDocument/2006/relationships/notesSlide" Target="../notesSlides/notesSlide22.xml"/><Relationship Id="rId16" Type="http://schemas.openxmlformats.org/officeDocument/2006/relationships/image" Target="../media/image30.png"/><Relationship Id="rId1" Type="http://schemas.openxmlformats.org/officeDocument/2006/relationships/slideLayout" Target="../slideLayouts/slideLayout20.xml"/><Relationship Id="rId6" Type="http://schemas.openxmlformats.org/officeDocument/2006/relationships/image" Target="../media/image125.sv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26.png"/><Relationship Id="rId10" Type="http://schemas.openxmlformats.org/officeDocument/2006/relationships/image" Target="../media/image129.svg"/><Relationship Id="rId4" Type="http://schemas.openxmlformats.org/officeDocument/2006/relationships/image" Target="../media/image123.svg"/><Relationship Id="rId9" Type="http://schemas.openxmlformats.org/officeDocument/2006/relationships/image" Target="../media/image128.png"/><Relationship Id="rId1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751" y="3596070"/>
            <a:ext cx="1730199" cy="1730199"/>
          </a:xfrm>
          <a:prstGeom prst="flowChartConnector">
            <a:avLst/>
          </a:prstGeom>
        </p:spPr>
      </p:pic>
      <p:grpSp>
        <p:nvGrpSpPr>
          <p:cNvPr id="8" name="Group 7">
            <a:extLst>
              <a:ext uri="{FF2B5EF4-FFF2-40B4-BE49-F238E27FC236}">
                <a16:creationId xmlns:a16="http://schemas.microsoft.com/office/drawing/2014/main" id="{02689529-04A6-4238-BE54-9F68ACFD2D8D}"/>
              </a:ext>
            </a:extLst>
          </p:cNvPr>
          <p:cNvGrpSpPr/>
          <p:nvPr/>
        </p:nvGrpSpPr>
        <p:grpSpPr>
          <a:xfrm>
            <a:off x="3925942" y="3622574"/>
            <a:ext cx="8044384" cy="1700258"/>
            <a:chOff x="3917475" y="3393700"/>
            <a:chExt cx="8044384" cy="1700258"/>
          </a:xfrm>
        </p:grpSpPr>
        <p:sp>
          <p:nvSpPr>
            <p:cNvPr id="13" name="TextBox 12">
              <a:extLst>
                <a:ext uri="{FF2B5EF4-FFF2-40B4-BE49-F238E27FC236}">
                  <a16:creationId xmlns:a16="http://schemas.microsoft.com/office/drawing/2014/main" id="{6468B0A8-6DF0-4D3F-88E3-62C0DFE1D25C}"/>
                </a:ext>
              </a:extLst>
            </p:cNvPr>
            <p:cNvSpPr txBox="1"/>
            <p:nvPr/>
          </p:nvSpPr>
          <p:spPr>
            <a:xfrm>
              <a:off x="3917476" y="3393700"/>
              <a:ext cx="5681883" cy="646331"/>
            </a:xfrm>
            <a:prstGeom prst="rect">
              <a:avLst/>
            </a:prstGeom>
            <a:noFill/>
          </p:spPr>
          <p:txBody>
            <a:bodyPr wrap="square" rtlCol="0">
              <a:spAutoFit/>
            </a:bodyPr>
            <a:lstStyle/>
            <a:p>
              <a:r>
                <a:rPr lang="en-US" sz="3600" dirty="0" err="1">
                  <a:solidFill>
                    <a:srgbClr val="505050"/>
                  </a:solidFill>
                  <a:ea typeface="Lato" panose="020F0502020204030203" pitchFamily="34" charset="0"/>
                  <a:cs typeface="Segoe UI" panose="020B0502040204020203" pitchFamily="34" charset="0"/>
                </a:rPr>
                <a:t>Pandiyan</a:t>
              </a:r>
              <a:r>
                <a:rPr lang="en-US" sz="3600" dirty="0">
                  <a:solidFill>
                    <a:srgbClr val="505050"/>
                  </a:solidFill>
                  <a:ea typeface="Lato" panose="020F0502020204030203" pitchFamily="34" charset="0"/>
                  <a:cs typeface="Segoe UI" panose="020B0502040204020203" pitchFamily="34" charset="0"/>
                </a:rPr>
                <a:t> </a:t>
              </a:r>
              <a:r>
                <a:rPr lang="en-US" sz="3600" dirty="0" err="1">
                  <a:solidFill>
                    <a:srgbClr val="505050"/>
                  </a:solidFill>
                  <a:ea typeface="Lato" panose="020F0502020204030203" pitchFamily="34" charset="0"/>
                  <a:cs typeface="Segoe UI" panose="020B0502040204020203" pitchFamily="34" charset="0"/>
                </a:rPr>
                <a:t>Murugan</a:t>
              </a:r>
              <a:endParaRPr lang="en-IN" sz="3600" dirty="0">
                <a:solidFill>
                  <a:srgbClr val="505050"/>
                </a:solidFill>
                <a:ea typeface="Lato" panose="020F050202020403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2EC51F4E-0C7A-4B60-8DD6-58A945560A87}"/>
                </a:ext>
              </a:extLst>
            </p:cNvPr>
            <p:cNvSpPr txBox="1"/>
            <p:nvPr/>
          </p:nvSpPr>
          <p:spPr>
            <a:xfrm>
              <a:off x="3917475" y="3993904"/>
              <a:ext cx="8044384" cy="400110"/>
            </a:xfrm>
            <a:prstGeom prst="rect">
              <a:avLst/>
            </a:prstGeom>
            <a:noFill/>
          </p:spPr>
          <p:txBody>
            <a:bodyPr wrap="square" rtlCol="0">
              <a:spAutoFit/>
            </a:bodyPr>
            <a:lstStyle/>
            <a:p>
              <a:r>
                <a:rPr lang="en-US" sz="2000" dirty="0">
                  <a:solidFill>
                    <a:srgbClr val="505050"/>
                  </a:solidFill>
                  <a:ea typeface="Lato" panose="020F0502020204030203" pitchFamily="34" charset="0"/>
                  <a:cs typeface="Segoe UI" panose="020B0502040204020203" pitchFamily="34" charset="0"/>
                </a:rPr>
                <a:t>Senior Software Engineer @ BizTalk360</a:t>
              </a:r>
              <a:endParaRPr lang="en-IN" sz="2000" dirty="0">
                <a:solidFill>
                  <a:srgbClr val="505050"/>
                </a:solidFill>
                <a:ea typeface="Lato" panose="020F050202020403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5B907EBC-E3F2-4BBB-9CAC-FB6415727B58}"/>
                </a:ext>
              </a:extLst>
            </p:cNvPr>
            <p:cNvSpPr txBox="1"/>
            <p:nvPr/>
          </p:nvSpPr>
          <p:spPr>
            <a:xfrm>
              <a:off x="3917475" y="4509183"/>
              <a:ext cx="7648778" cy="584775"/>
            </a:xfrm>
            <a:prstGeom prst="rect">
              <a:avLst/>
            </a:prstGeom>
            <a:noFill/>
          </p:spPr>
          <p:txBody>
            <a:bodyPr wrap="square" rtlCol="0">
              <a:spAutoFit/>
            </a:bodyPr>
            <a:lstStyle/>
            <a:p>
              <a:r>
                <a:rPr lang="en-US" sz="3200" dirty="0">
                  <a:solidFill>
                    <a:srgbClr val="505050"/>
                  </a:solidFill>
                  <a:ea typeface="Lato" panose="020F0502020204030203" pitchFamily="34" charset="0"/>
                  <a:cs typeface="Segoe UI" panose="020B0502040204020203" pitchFamily="34" charset="0"/>
                </a:rPr>
                <a:t>Introduction to Azure DevOps</a:t>
              </a:r>
              <a:endParaRPr lang="en-IN" sz="3200" dirty="0">
                <a:solidFill>
                  <a:srgbClr val="505050"/>
                </a:solidFill>
                <a:ea typeface="Lato" panose="020F0502020204030203" pitchFamily="34" charset="0"/>
                <a:cs typeface="Segoe UI" panose="020B0502040204020203" pitchFamily="34" charset="0"/>
              </a:endParaRPr>
            </a:p>
          </p:txBody>
        </p:sp>
      </p:grpSp>
    </p:spTree>
    <p:extLst>
      <p:ext uri="{BB962C8B-B14F-4D97-AF65-F5344CB8AC3E}">
        <p14:creationId xmlns:p14="http://schemas.microsoft.com/office/powerpoint/2010/main" val="1432471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26425" y="1015218"/>
            <a:ext cx="11338166" cy="543031"/>
          </a:xfrm>
        </p:spPr>
        <p:txBody>
          <a:bodyPr/>
          <a:lstStyle/>
          <a:p>
            <a:r>
              <a:rPr lang="en-US"/>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98"/>
              <a:t>How Microsoft can help</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534308" y="4339112"/>
            <a:ext cx="3459915" cy="2232775"/>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568" spc="0" dirty="0">
                <a:ln>
                  <a:noFill/>
                </a:ln>
                <a:solidFill>
                  <a:srgbClr val="000000"/>
                </a:solidFill>
                <a:latin typeface="Segoe UI"/>
                <a:ea typeface="Segoe UI" pitchFamily="34" charset="0"/>
              </a:rPr>
              <a:t>Choice of IaaS, PaaS, public cloud or hybrid.</a:t>
            </a:r>
          </a:p>
          <a:p>
            <a:pPr defTabSz="913576" fontAlgn="base">
              <a:lnSpc>
                <a:spcPct val="100000"/>
              </a:lnSpc>
              <a:spcAft>
                <a:spcPts val="1175"/>
              </a:spcAft>
              <a:defRPr/>
            </a:pPr>
            <a:r>
              <a:rPr lang="en-US" sz="1568" spc="0" dirty="0">
                <a:ln>
                  <a:noFill/>
                </a:ln>
                <a:solidFill>
                  <a:srgbClr val="000000"/>
                </a:solidFill>
                <a:latin typeface="Segoe UI"/>
                <a:ea typeface="Segoe UI" pitchFamily="34" charset="0"/>
              </a:rPr>
              <a:t>Mirror or modernize app infrastructure with VMs, containers, microservices or serverless.</a:t>
            </a:r>
          </a:p>
          <a:p>
            <a:pPr defTabSz="913576" fontAlgn="base">
              <a:lnSpc>
                <a:spcPct val="100000"/>
              </a:lnSpc>
              <a:spcAft>
                <a:spcPts val="1175"/>
              </a:spcAft>
              <a:defRPr/>
            </a:pPr>
            <a:r>
              <a:rPr lang="en-US" sz="1568" spc="-10" dirty="0">
                <a:ln>
                  <a:noFill/>
                </a:ln>
                <a:solidFill>
                  <a:srgbClr val="000000"/>
                </a:solidFill>
                <a:latin typeface="Segoe UI"/>
                <a:ea typeface="Segoe UI" pitchFamily="34" charset="0"/>
              </a:rPr>
              <a:t>Supports all stages of the app modernization</a:t>
            </a:r>
            <a:r>
              <a:rPr lang="en-US" sz="1568" spc="0" dirty="0">
                <a:ln>
                  <a:noFill/>
                </a:ln>
                <a:solidFill>
                  <a:srgbClr val="000000"/>
                </a:solidFill>
                <a:latin typeface="Segoe UI"/>
                <a:ea typeface="Segoe UI" pitchFamily="34" charset="0"/>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79942" y="3657758"/>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 uri="{C183D7F6-B498-43B3-948B-1728B52AA6E4}">
                <adec:decorative xmlns:adec="http://schemas.microsoft.com/office/drawing/2017/decorative" val="1"/>
              </a:ext>
            </a:extLst>
          </p:cNvPr>
          <p:cNvSpPr/>
          <p:nvPr/>
        </p:nvSpPr>
        <p:spPr bwMode="auto">
          <a:xfrm>
            <a:off x="1460455" y="1964537"/>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 uri="{C183D7F6-B498-43B3-948B-1728B52AA6E4}">
                <adec:decorative xmlns:adec="http://schemas.microsoft.com/office/drawing/2017/decorative" val="1"/>
              </a:ext>
            </a:extLst>
          </p:cNvPr>
          <p:cNvCxnSpPr>
            <a:cxnSpLocks/>
          </p:cNvCxnSpPr>
          <p:nvPr/>
        </p:nvCxnSpPr>
        <p:spPr>
          <a:xfrm flipV="1">
            <a:off x="521068" y="4225006"/>
            <a:ext cx="3473154"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359786" y="4339109"/>
            <a:ext cx="3459915" cy="1599150"/>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568" spc="-20">
                <a:ln>
                  <a:noFill/>
                </a:ln>
                <a:solidFill>
                  <a:srgbClr val="000000"/>
                </a:solidFill>
                <a:latin typeface="Segoe UI"/>
                <a:ea typeface="Segoe UI" pitchFamily="34" charset="0"/>
              </a:rPr>
              <a:t>Instantly improve the performance,</a:t>
            </a:r>
            <a:r>
              <a:rPr lang="en-US" sz="1568" spc="0">
                <a:ln>
                  <a:noFill/>
                </a:ln>
                <a:solidFill>
                  <a:srgbClr val="000000"/>
                </a:solidFill>
                <a:latin typeface="Segoe UI"/>
                <a:ea typeface="Segoe UI" pitchFamily="34" charset="0"/>
              </a:rPr>
              <a:t> scalability and resiliency of your apps by moving them to the cloud.</a:t>
            </a:r>
          </a:p>
          <a:p>
            <a:pPr defTabSz="913576" fontAlgn="base">
              <a:lnSpc>
                <a:spcPct val="100000"/>
              </a:lnSpc>
              <a:spcAft>
                <a:spcPts val="1175"/>
              </a:spcAft>
              <a:defRPr/>
            </a:pPr>
            <a:r>
              <a:rPr lang="en-US" sz="1568" spc="0">
                <a:ln>
                  <a:noFill/>
                </a:ln>
                <a:solidFill>
                  <a:srgbClr val="000000"/>
                </a:solidFill>
                <a:latin typeface="Segoe UI"/>
                <a:ea typeface="Segoe UI" pitchFamily="34" charset="0"/>
              </a:rPr>
              <a:t>Increase business agility with Cloud-Native </a:t>
            </a:r>
            <a:r>
              <a:rPr lang="en-US" sz="1568" spc="69">
                <a:ln>
                  <a:noFill/>
                </a:ln>
                <a:solidFill>
                  <a:srgbClr val="000000"/>
                </a:solidFill>
                <a:latin typeface="Segoe UI"/>
                <a:ea typeface="Segoe UI" pitchFamily="34" charset="0"/>
              </a:rPr>
              <a:t>capabilities and built-in DevOps for</a:t>
            </a:r>
            <a:r>
              <a:rPr lang="en-US" sz="1568" spc="0">
                <a:ln>
                  <a:noFill/>
                </a:ln>
                <a:solidFill>
                  <a:srgbClr val="000000"/>
                </a:solidFill>
                <a:latin typeface="Segoe UI"/>
                <a:ea typeface="Segoe UI" pitchFamily="34" charset="0"/>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05420" y="3657758"/>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Powerful</a:t>
            </a:r>
          </a:p>
        </p:txBody>
      </p:sp>
      <p:sp>
        <p:nvSpPr>
          <p:cNvPr id="37" name="Oval 36">
            <a:extLst>
              <a:ext uri="{FF2B5EF4-FFF2-40B4-BE49-F238E27FC236}">
                <a16:creationId xmlns:a16="http://schemas.microsoft.com/office/drawing/2014/main" id="{2C6F3BAA-271E-4EC7-B804-92931A4C008D}"/>
              </a:ext>
              <a:ext uri="{C183D7F6-B498-43B3-948B-1728B52AA6E4}">
                <adec:decorative xmlns:adec="http://schemas.microsoft.com/office/drawing/2017/decorative" val="1"/>
              </a:ext>
            </a:extLst>
          </p:cNvPr>
          <p:cNvSpPr/>
          <p:nvPr/>
        </p:nvSpPr>
        <p:spPr bwMode="auto">
          <a:xfrm>
            <a:off x="5285933" y="1964537"/>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 uri="{C183D7F6-B498-43B3-948B-1728B52AA6E4}">
                <adec:decorative xmlns:adec="http://schemas.microsoft.com/office/drawing/2017/decorative" val="1"/>
              </a:ext>
            </a:extLst>
          </p:cNvPr>
          <p:cNvCxnSpPr>
            <a:cxnSpLocks/>
          </p:cNvCxnSpPr>
          <p:nvPr/>
        </p:nvCxnSpPr>
        <p:spPr>
          <a:xfrm flipV="1">
            <a:off x="4346546" y="4225006"/>
            <a:ext cx="3473154"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185266" y="4339110"/>
            <a:ext cx="3459915" cy="2081911"/>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568" spc="0">
                <a:ln>
                  <a:noFill/>
                </a:ln>
                <a:solidFill>
                  <a:srgbClr val="000000"/>
                </a:solidFill>
                <a:latin typeface="Segoe UI"/>
                <a:ea typeface="Segoe UI" pitchFamily="34" charset="0"/>
              </a:rPr>
              <a:t>Bring your stack, we bring a cloud that runs any app, on any platform, and any language.</a:t>
            </a:r>
          </a:p>
          <a:p>
            <a:pPr defTabSz="913576" fontAlgn="base">
              <a:lnSpc>
                <a:spcPct val="100000"/>
              </a:lnSpc>
              <a:spcAft>
                <a:spcPts val="1175"/>
              </a:spcAft>
              <a:defRPr/>
            </a:pPr>
            <a:r>
              <a:rPr lang="en-US" sz="1568" spc="20">
                <a:ln>
                  <a:noFill/>
                </a:ln>
                <a:solidFill>
                  <a:srgbClr val="000000"/>
                </a:solidFill>
                <a:latin typeface="Segoe UI"/>
                <a:ea typeface="Segoe UI" pitchFamily="34" charset="0"/>
              </a:rPr>
              <a:t>Build applications using the language and</a:t>
            </a:r>
            <a:r>
              <a:rPr lang="en-US" sz="1568" spc="0">
                <a:ln>
                  <a:noFill/>
                </a:ln>
                <a:solidFill>
                  <a:srgbClr val="000000"/>
                </a:solidFill>
                <a:latin typeface="Segoe UI"/>
                <a:ea typeface="Segoe UI" pitchFamily="34" charset="0"/>
              </a:rPr>
              <a:t> tools of your choice - Azure supports what </a:t>
            </a:r>
            <a:r>
              <a:rPr lang="en-US" sz="1568" spc="-10">
                <a:ln>
                  <a:noFill/>
                </a:ln>
                <a:solidFill>
                  <a:srgbClr val="000000"/>
                </a:solidFill>
                <a:latin typeface="Segoe UI"/>
                <a:ea typeface="Segoe UI" pitchFamily="34" charset="0"/>
              </a:rPr>
              <a:t>you already use and love so you can get up</a:t>
            </a:r>
            <a:r>
              <a:rPr lang="en-US" sz="1568" spc="0">
                <a:ln>
                  <a:noFill/>
                </a:ln>
                <a:solidFill>
                  <a:srgbClr val="000000"/>
                </a:solidFill>
                <a:latin typeface="Segoe UI"/>
                <a:ea typeface="Segoe UI" pitchFamily="34" charset="0"/>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530899" y="3657758"/>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 uri="{C183D7F6-B498-43B3-948B-1728B52AA6E4}">
                <adec:decorative xmlns:adec="http://schemas.microsoft.com/office/drawing/2017/decorative" val="1"/>
              </a:ext>
            </a:extLst>
          </p:cNvPr>
          <p:cNvSpPr/>
          <p:nvPr/>
        </p:nvSpPr>
        <p:spPr bwMode="auto">
          <a:xfrm>
            <a:off x="9111413" y="1964537"/>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 uri="{C183D7F6-B498-43B3-948B-1728B52AA6E4}">
                <adec:decorative xmlns:adec="http://schemas.microsoft.com/office/drawing/2017/decorative" val="1"/>
              </a:ext>
            </a:extLst>
          </p:cNvPr>
          <p:cNvCxnSpPr>
            <a:cxnSpLocks/>
          </p:cNvCxnSpPr>
          <p:nvPr/>
        </p:nvCxnSpPr>
        <p:spPr>
          <a:xfrm flipV="1">
            <a:off x="8172026" y="4225006"/>
            <a:ext cx="3473154"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 uri="{C183D7F6-B498-43B3-948B-1728B52AA6E4}">
                <adec:decorative xmlns:adec="http://schemas.microsoft.com/office/drawing/2017/decorative" val="1"/>
              </a:ext>
            </a:extLst>
          </p:cNvPr>
          <p:cNvGrpSpPr/>
          <p:nvPr/>
        </p:nvGrpSpPr>
        <p:grpSpPr>
          <a:xfrm>
            <a:off x="1800253" y="2250260"/>
            <a:ext cx="798977" cy="1114710"/>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087" y="4443021"/>
              <a:ext cx="97152"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noAutofit/>
            </a:bodyPr>
            <a:lstStyle/>
            <a:p>
              <a:pPr defTabSz="896214">
                <a:defRPr/>
              </a:pPr>
              <a:endParaRPr lang="en-US" sz="1836" kern="0">
                <a:solidFill>
                  <a:srgbClr val="505050"/>
                </a:solidFill>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endParaRPr>
              </a:p>
            </p:txBody>
          </p:sp>
        </p:grpSp>
      </p:grpSp>
      <p:sp>
        <p:nvSpPr>
          <p:cNvPr id="93" name="speedometer_2">
            <a:extLst>
              <a:ext uri="{FF2B5EF4-FFF2-40B4-BE49-F238E27FC236}">
                <a16:creationId xmlns:a16="http://schemas.microsoft.com/office/drawing/2014/main" id="{D9E36D5C-5F63-4FE0-91B5-CA2099DB7621}"/>
              </a:ext>
              <a:ext uri="{C183D7F6-B498-43B3-948B-1728B52AA6E4}">
                <adec:decorative xmlns:adec="http://schemas.microsoft.com/office/drawing/2017/decorative" val="1"/>
              </a:ext>
            </a:extLst>
          </p:cNvPr>
          <p:cNvSpPr>
            <a:spLocks noChangeAspect="1" noEditPoints="1"/>
          </p:cNvSpPr>
          <p:nvPr/>
        </p:nvSpPr>
        <p:spPr bwMode="auto">
          <a:xfrm>
            <a:off x="5617515" y="2296118"/>
            <a:ext cx="787073" cy="787073"/>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836"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 uri="{C183D7F6-B498-43B3-948B-1728B52AA6E4}">
                <adec:decorative xmlns:adec="http://schemas.microsoft.com/office/drawing/2017/decorative" val="1"/>
              </a:ext>
            </a:extLst>
          </p:cNvPr>
          <p:cNvSpPr>
            <a:spLocks noChangeAspect="1" noEditPoints="1"/>
          </p:cNvSpPr>
          <p:nvPr/>
        </p:nvSpPr>
        <p:spPr bwMode="auto">
          <a:xfrm>
            <a:off x="9599506" y="2312089"/>
            <a:ext cx="488278" cy="76935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836">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a:t>DevOps brings together people, processes, and technology,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27230" y="3219906"/>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Integration (CI)</a:t>
            </a:r>
          </a:p>
          <a:p>
            <a:pPr algn="ctr" defTabSz="914192">
              <a:defRPr/>
            </a:pPr>
            <a:endParaRPr lang="en-US" sz="1568" dirty="0">
              <a:solidFill>
                <a:srgbClr val="0078D7"/>
              </a:solidFill>
              <a:latin typeface="Segoe UI"/>
            </a:endParaRPr>
          </a:p>
          <a:p>
            <a:pPr marL="280067" indent="-280067">
              <a:buFont typeface="Arial" panose="020B0604020202020204" pitchFamily="34" charset="0"/>
              <a:buChar char="•"/>
              <a:defRPr/>
            </a:pPr>
            <a:r>
              <a:rPr lang="en-US" sz="1568" b="0" dirty="0">
                <a:solidFill>
                  <a:srgbClr val="000000"/>
                </a:solidFill>
              </a:rPr>
              <a:t>Improve software development quality and speed.</a:t>
            </a:r>
          </a:p>
          <a:p>
            <a:pPr marL="280067" indent="-280067">
              <a:buFont typeface="Arial" panose="020B0604020202020204" pitchFamily="34" charset="0"/>
              <a:buChar char="•"/>
              <a:defRPr/>
            </a:pPr>
            <a:r>
              <a:rPr lang="en-US" sz="1568" b="0" dirty="0">
                <a:solidFill>
                  <a:srgbClr val="000000"/>
                </a:solidFill>
              </a:rPr>
              <a:t>When you use Azure Pipelines or Jenkins to build apps in the cloud and deploy to Azure, each time you commit code, it’s automatically built and tested and bugs are detected faster.</a:t>
            </a:r>
            <a:endParaRPr lang="en-US" sz="1568"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281618" y="3219906"/>
            <a:ext cx="3622537" cy="370247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Deployment (CD)</a:t>
            </a:r>
          </a:p>
          <a:p>
            <a:pPr algn="ctr" defTabSz="914192">
              <a:defRPr/>
            </a:pPr>
            <a:endParaRPr lang="en-US" sz="1371" dirty="0">
              <a:solidFill>
                <a:srgbClr val="0078D7"/>
              </a:solidFill>
              <a:latin typeface="Segoe UI"/>
            </a:endParaRPr>
          </a:p>
          <a:p>
            <a:pPr marL="280067" indent="-280067">
              <a:buFont typeface="Arial" panose="020B0604020202020204" pitchFamily="34" charset="0"/>
              <a:buChar char="•"/>
              <a:defRPr/>
            </a:pPr>
            <a:r>
              <a:rPr lang="en-US" sz="1568" b="0" dirty="0">
                <a:solidFill>
                  <a:srgbClr val="000000"/>
                </a:solidFill>
              </a:rPr>
              <a:t>By combining continuous integration and infrastructure as code (</a:t>
            </a:r>
            <a:r>
              <a:rPr lang="en-US" sz="1568" b="0" dirty="0" err="1">
                <a:solidFill>
                  <a:srgbClr val="000000"/>
                </a:solidFill>
              </a:rPr>
              <a:t>IaC</a:t>
            </a:r>
            <a:r>
              <a:rPr lang="en-US" sz="1568" b="0" dirty="0">
                <a:solidFill>
                  <a:srgbClr val="000000"/>
                </a:solidFill>
              </a:rPr>
              <a:t>), you’ll achieve identical deployments and the confidence to deploy to production at any time.</a:t>
            </a:r>
          </a:p>
          <a:p>
            <a:pPr marL="280067" indent="-280067">
              <a:buFont typeface="Arial" panose="020B0604020202020204" pitchFamily="34" charset="0"/>
              <a:buChar char="•"/>
              <a:defRPr/>
            </a:pPr>
            <a:r>
              <a:rPr lang="en-US" sz="1568" b="0" dirty="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124465" y="3219906"/>
            <a:ext cx="3630006" cy="288890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Learning &amp; Monitoring</a:t>
            </a:r>
          </a:p>
          <a:p>
            <a:pPr algn="ctr" defTabSz="914192">
              <a:defRPr/>
            </a:pPr>
            <a:endParaRPr lang="en-US" sz="1371" dirty="0">
              <a:solidFill>
                <a:srgbClr val="0078D7"/>
              </a:solidFill>
              <a:latin typeface="Segoe UI"/>
            </a:endParaRPr>
          </a:p>
          <a:p>
            <a:pPr marL="280067" indent="-280067">
              <a:buFont typeface="Arial" panose="020B0604020202020204" pitchFamily="34" charset="0"/>
              <a:buChar char="•"/>
              <a:defRPr/>
            </a:pPr>
            <a:r>
              <a:rPr lang="en-US" sz="1568" b="0" dirty="0">
                <a:solidFill>
                  <a:srgbClr val="000000"/>
                </a:solidFill>
              </a:rPr>
              <a:t>With Azure Application Insights you can identify how your applications are performing and test if the recent deployment made things better or worse.</a:t>
            </a:r>
          </a:p>
          <a:p>
            <a:pPr marL="280067" indent="-280067">
              <a:buFont typeface="Arial" panose="020B0604020202020204" pitchFamily="34" charset="0"/>
              <a:buChar char="•"/>
              <a:defRPr/>
            </a:pPr>
            <a:r>
              <a:rPr lang="en-US" sz="1568" b="0" spc="-39" dirty="0">
                <a:solidFill>
                  <a:srgbClr val="000000"/>
                </a:solidFill>
              </a:rPr>
              <a:t>Using CI/CD practices, paired with monitoring</a:t>
            </a:r>
            <a:r>
              <a:rPr lang="en-US" sz="1568" b="0" dirty="0">
                <a:solidFill>
                  <a:srgbClr val="000000"/>
                </a:solidFill>
              </a:rPr>
              <a:t> </a:t>
            </a:r>
            <a:r>
              <a:rPr lang="en-US" sz="1568" b="0" spc="-29" dirty="0">
                <a:solidFill>
                  <a:srgbClr val="000000"/>
                </a:solidFill>
              </a:rPr>
              <a:t>tools, you’ll be able to safely deliver features</a:t>
            </a:r>
            <a:r>
              <a:rPr lang="en-US" sz="1568" b="0" dirty="0">
                <a:solidFill>
                  <a:srgbClr val="000000"/>
                </a:solidFill>
              </a:rPr>
              <a:t> to your customers as soon as they’re ready.</a:t>
            </a:r>
            <a:endParaRPr lang="en-US" sz="1568"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05657" y="3605218"/>
            <a:ext cx="3473154"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356311" y="3605218"/>
            <a:ext cx="3473154"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215094" y="3605218"/>
            <a:ext cx="3448748"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869452" y="2467084"/>
            <a:ext cx="745560" cy="606090"/>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820710" y="2488880"/>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729">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536473" y="2509434"/>
            <a:ext cx="789547" cy="503017"/>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836">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15C71B-0118-4D12-9672-7E39488B7DFF}"/>
              </a:ext>
            </a:extLst>
          </p:cNvPr>
          <p:cNvPicPr>
            <a:picLocks noChangeAspect="1"/>
          </p:cNvPicPr>
          <p:nvPr/>
        </p:nvPicPr>
        <p:blipFill>
          <a:blip r:embed="rId2"/>
          <a:stretch>
            <a:fillRect/>
          </a:stretch>
        </p:blipFill>
        <p:spPr>
          <a:xfrm>
            <a:off x="124504" y="100089"/>
            <a:ext cx="11942993" cy="6657822"/>
          </a:xfrm>
          <a:prstGeom prst="rect">
            <a:avLst/>
          </a:prstGeom>
        </p:spPr>
      </p:pic>
    </p:spTree>
    <p:extLst>
      <p:ext uri="{BB962C8B-B14F-4D97-AF65-F5344CB8AC3E}">
        <p14:creationId xmlns:p14="http://schemas.microsoft.com/office/powerpoint/2010/main" val="3525620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Deliver value to your users faster using proven agile tools to plan, track, and discuss work across your teams.</a:t>
            </a:r>
            <a:endParaRPr lang="en-US" sz="1568"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Build, test, and deploy with CI/CD that works with any language, platform, and cloud. Connect to GitHub or any other Git provider and deploy continuously.</a:t>
            </a:r>
            <a:endParaRPr lang="en-US" sz="1568"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Get unlimited, cloud-hosted private Git repos and collaborate to build better code with pull requests and advanced file management.</a:t>
            </a:r>
            <a:endParaRPr lang="en-US" sz="1568"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Test and ship with confidence using manual and exploratory testing tools.</a:t>
            </a:r>
            <a:endParaRPr lang="en-US" sz="1568"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Create, host, and share packages with your team, and add </a:t>
            </a:r>
            <a:r>
              <a:rPr lang="en-GB" sz="1568" dirty="0" err="1">
                <a:solidFill>
                  <a:schemeClr val="tx1">
                    <a:lumMod val="50000"/>
                    <a:lumOff val="50000"/>
                  </a:schemeClr>
                </a:solidFill>
              </a:rPr>
              <a:t>artifacts</a:t>
            </a:r>
            <a:r>
              <a:rPr lang="en-GB" sz="1568" dirty="0">
                <a:solidFill>
                  <a:schemeClr val="tx1">
                    <a:lumMod val="50000"/>
                    <a:lumOff val="50000"/>
                  </a:schemeClr>
                </a:solidFill>
              </a:rPr>
              <a:t> to your CI/CD pipelines with a single click.</a:t>
            </a:r>
            <a:endParaRPr lang="en-US" sz="1568"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00B294"/>
                </a:solidFill>
                <a:latin typeface="+mj-lt"/>
              </a:rPr>
              <a:t>Azure Boards</a:t>
            </a:r>
            <a:endParaRPr lang="en-US" sz="1765"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D83B01"/>
                </a:solidFill>
                <a:latin typeface="+mj-lt"/>
              </a:rPr>
              <a:t>Azure </a:t>
            </a:r>
            <a:r>
              <a:rPr lang="en-US" sz="1765"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2560E0"/>
                </a:solidFill>
                <a:latin typeface="+mj-lt"/>
              </a:rPr>
              <a:t>Azure Pipelines</a:t>
            </a:r>
            <a:endParaRPr lang="en-US" sz="1765"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854CC7"/>
                </a:solidFill>
                <a:latin typeface="+mj-lt"/>
              </a:rPr>
              <a:t>Azure Test</a:t>
            </a:r>
            <a:r>
              <a:rPr lang="en-US" sz="1765"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CB2E6D"/>
                </a:solidFill>
                <a:latin typeface="+mj-lt"/>
              </a:rPr>
              <a:t>Azure Artifacts</a:t>
            </a:r>
            <a:endParaRPr lang="en-US" sz="1765"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54042" y="6035131"/>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dirty="0">
                <a:solidFill>
                  <a:schemeClr val="tx2"/>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354042" y="5220930"/>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3529" kern="0" dirty="0">
              <a:ln w="19050">
                <a:noFill/>
              </a:ln>
              <a:solidFill>
                <a:schemeClr val="tx2"/>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36378" y="169813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a:lstStyle/>
          <a:p>
            <a:pPr>
              <a:lnSpc>
                <a:spcPct val="100000"/>
              </a:lnSpc>
            </a:pPr>
            <a:r>
              <a:rPr lang="en-GB" sz="1765">
                <a:solidFill>
                  <a:schemeClr val="tx1">
                    <a:lumMod val="65000"/>
                    <a:lumOff val="35000"/>
                  </a:schemeClr>
                </a:solidFill>
              </a:rPr>
              <a:t>Cloud-hosted pipelines for Linux, Windows and macOS, with unlimited minutes for open source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2811890"/>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1545026"/>
            <a:ext cx="4417386"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1789866"/>
            <a:ext cx="4105056" cy="1013800"/>
          </a:xfrm>
          <a:prstGeom prst="rect">
            <a:avLst/>
          </a:prstGeom>
          <a:noFill/>
        </p:spPr>
        <p:txBody>
          <a:bodyPr wrap="square" lIns="179285" tIns="143428" rIns="179285" bIns="143428" rtlCol="0">
            <a:spAutoFit/>
          </a:bodyPr>
          <a:lstStyle/>
          <a:p>
            <a:pPr>
              <a:spcAft>
                <a:spcPts val="588"/>
              </a:spcAft>
            </a:pPr>
            <a:r>
              <a:rPr lang="en-US" sz="1176">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666038"/>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2901096"/>
            <a:ext cx="3896879" cy="1013800"/>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Explore and implement a wide range of community-built build, test, and deployment tasks, along with hundreds of extensions from Slack to </a:t>
            </a:r>
            <a:r>
              <a:rPr lang="en-GB" sz="1176" err="1">
                <a:solidFill>
                  <a:srgbClr val="595959"/>
                </a:solidFill>
              </a:rPr>
              <a:t>SonarCloud</a:t>
            </a:r>
            <a:r>
              <a:rPr lang="en-GB" sz="1176">
                <a:solidFill>
                  <a:srgbClr val="595959"/>
                </a:solidFill>
              </a:rPr>
              <a:t>.</a:t>
            </a:r>
            <a:r>
              <a:rPr lang="en-US" sz="1176">
                <a:solidFill>
                  <a:srgbClr val="595959"/>
                </a:solidFill>
              </a:rPr>
              <a:t> </a:t>
            </a:r>
            <a:r>
              <a:rPr lang="en-GB" sz="1176">
                <a:solidFill>
                  <a:srgbClr val="595959"/>
                </a:solidFill>
              </a:rPr>
              <a:t>Support for YAML, reporting and more</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2583" y="4892845"/>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746230"/>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5002137"/>
            <a:ext cx="4210700" cy="1194836"/>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176">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36379" y="3917073"/>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3795101"/>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019736"/>
            <a:ext cx="4210699" cy="832764"/>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Easily build and push images to container registries like Docker Hub and Azure Container Registry. Deploy containers to individual hosts or Kubernetes.</a:t>
            </a:r>
            <a:endParaRPr lang="en-US" sz="1176">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491" y="1801135"/>
            <a:ext cx="336159" cy="319351"/>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655" y="2916002"/>
            <a:ext cx="280133" cy="336159"/>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491" y="4014621"/>
            <a:ext cx="336159" cy="336159"/>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7357" y="4989698"/>
            <a:ext cx="354835" cy="354835"/>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151992" y="1516281"/>
            <a:ext cx="6040009" cy="4345444"/>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onnector">
            <a:extLst>
              <a:ext uri="{FF2B5EF4-FFF2-40B4-BE49-F238E27FC236}">
                <a16:creationId xmlns:a16="http://schemas.microsoft.com/office/drawing/2014/main" id="{C636C148-0F54-4DFB-9640-6FCED8E692B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985528" y="6419069"/>
            <a:ext cx="9081020" cy="132789"/>
          </a:xfrm>
          <a:prstGeom prst="rect">
            <a:avLst/>
          </a:prstGeom>
        </p:spPr>
      </p:pic>
      <p:sp>
        <p:nvSpPr>
          <p:cNvPr id="18" name="Rectangle 17">
            <a:extLst>
              <a:ext uri="{FF2B5EF4-FFF2-40B4-BE49-F238E27FC236}">
                <a16:creationId xmlns:a16="http://schemas.microsoft.com/office/drawing/2014/main" id="{82D5DA6D-C0DC-4E75-A251-5BE6E163BE96}"/>
              </a:ext>
            </a:extLst>
          </p:cNvPr>
          <p:cNvSpPr/>
          <p:nvPr/>
        </p:nvSpPr>
        <p:spPr bwMode="auto">
          <a:xfrm>
            <a:off x="-3735231" y="6181398"/>
            <a:ext cx="1499403" cy="511992"/>
          </a:xfrm>
          <a:prstGeom prst="rect">
            <a:avLst/>
          </a:prstGeom>
          <a:solidFill>
            <a:schemeClr val="bg2"/>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92">
              <a:defRPr/>
            </a:pPr>
            <a:r>
              <a:rPr lang="en-US" sz="3200">
                <a:solidFill>
                  <a:srgbClr val="0078D7"/>
                </a:solidFill>
                <a:latin typeface="+mj-lt"/>
              </a:rPr>
              <a:t>2012</a:t>
            </a:r>
          </a:p>
        </p:txBody>
      </p:sp>
      <p:sp>
        <p:nvSpPr>
          <p:cNvPr id="19" name="Rectangle 18">
            <a:extLst>
              <a:ext uri="{FF2B5EF4-FFF2-40B4-BE49-F238E27FC236}">
                <a16:creationId xmlns:a16="http://schemas.microsoft.com/office/drawing/2014/main" id="{6E5435F4-6CF9-4E15-8B31-BBE2EE7D5ECF}"/>
              </a:ext>
            </a:extLst>
          </p:cNvPr>
          <p:cNvSpPr/>
          <p:nvPr/>
        </p:nvSpPr>
        <p:spPr bwMode="auto">
          <a:xfrm>
            <a:off x="5345791" y="6163072"/>
            <a:ext cx="1499403" cy="511992"/>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92">
              <a:defRPr/>
            </a:pPr>
            <a:r>
              <a:rPr lang="en-US" sz="3200">
                <a:solidFill>
                  <a:srgbClr val="0078D7"/>
                </a:solidFill>
                <a:latin typeface="+mj-lt"/>
              </a:rPr>
              <a:t>2018</a:t>
            </a:r>
          </a:p>
        </p:txBody>
      </p:sp>
      <p:pic>
        <p:nvPicPr>
          <p:cNvPr id="3" name="Picture 2" descr="Satya Nadalla">
            <a:extLst>
              <a:ext uri="{FF2B5EF4-FFF2-40B4-BE49-F238E27FC236}">
                <a16:creationId xmlns:a16="http://schemas.microsoft.com/office/drawing/2014/main" id="{F1468A11-29FC-4885-9931-B4456E72297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64" y="486"/>
            <a:ext cx="12186403" cy="6006248"/>
          </a:xfrm>
          <a:prstGeom prst="rect">
            <a:avLst/>
          </a:prstGeom>
        </p:spPr>
      </p:pic>
      <p:sp>
        <p:nvSpPr>
          <p:cNvPr id="5" name="Rectangle 4">
            <a:extLst>
              <a:ext uri="{FF2B5EF4-FFF2-40B4-BE49-F238E27FC236}">
                <a16:creationId xmlns:a16="http://schemas.microsoft.com/office/drawing/2014/main" id="{CD53E917-664D-4D77-8D75-3A5CEA80BA46}"/>
              </a:ext>
              <a:ext uri="{C183D7F6-B498-43B3-948B-1728B52AA6E4}">
                <adec:decorative xmlns:adec="http://schemas.microsoft.com/office/drawing/2017/decorative" val="1"/>
              </a:ext>
            </a:extLst>
          </p:cNvPr>
          <p:cNvSpPr/>
          <p:nvPr/>
        </p:nvSpPr>
        <p:spPr bwMode="auto">
          <a:xfrm>
            <a:off x="1613536" y="487"/>
            <a:ext cx="10577599" cy="6006248"/>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1FA052F2-5247-4F7D-AE66-E5058F1E8054}"/>
              </a:ext>
            </a:extLst>
          </p:cNvPr>
          <p:cNvSpPr/>
          <p:nvPr/>
        </p:nvSpPr>
        <p:spPr>
          <a:xfrm>
            <a:off x="6566708" y="1564934"/>
            <a:ext cx="4780872" cy="2112886"/>
          </a:xfrm>
          <a:prstGeom prst="rect">
            <a:avLst/>
          </a:prstGeom>
        </p:spPr>
        <p:txBody>
          <a:bodyPr wrap="square">
            <a:spAutoFit/>
          </a:bodyPr>
          <a:lstStyle/>
          <a:p>
            <a:pPr marL="114278" indent="-114278" defTabSz="914192">
              <a:defRPr/>
            </a:pPr>
            <a:r>
              <a:rPr lang="en-US" sz="2400">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14192">
              <a:defRPr/>
            </a:pPr>
            <a:br>
              <a:rPr lang="en-US" sz="2400">
                <a:gradFill>
                  <a:gsLst>
                    <a:gs pos="2917">
                      <a:srgbClr val="FFFFFF"/>
                    </a:gs>
                    <a:gs pos="100000">
                      <a:srgbClr val="FFFFFF"/>
                    </a:gs>
                  </a:gsLst>
                  <a:lin ang="5400000" scaled="0"/>
                </a:gradFill>
                <a:latin typeface="Segoe UI"/>
              </a:rPr>
            </a:br>
            <a:r>
              <a:rPr lang="en-US" sz="1765">
                <a:gradFill>
                  <a:gsLst>
                    <a:gs pos="2917">
                      <a:srgbClr val="FFFFFF"/>
                    </a:gs>
                    <a:gs pos="100000">
                      <a:srgbClr val="FFFFFF"/>
                    </a:gs>
                  </a:gsLst>
                  <a:lin ang="5400000" scaled="0"/>
                </a:gradFill>
                <a:latin typeface="Segoe UI"/>
              </a:rPr>
              <a:t>—Satya Nadella, CEO</a:t>
            </a:r>
            <a:br>
              <a:rPr lang="en-US" sz="1765">
                <a:gradFill>
                  <a:gsLst>
                    <a:gs pos="2917">
                      <a:srgbClr val="FFFFFF"/>
                    </a:gs>
                    <a:gs pos="100000">
                      <a:srgbClr val="FFFFFF"/>
                    </a:gs>
                  </a:gsLst>
                  <a:lin ang="5400000" scaled="0"/>
                </a:gradFill>
                <a:latin typeface="Segoe UI"/>
              </a:rPr>
            </a:br>
            <a:r>
              <a:rPr lang="en-US" sz="1765">
                <a:gradFill>
                  <a:gsLst>
                    <a:gs pos="2917">
                      <a:srgbClr val="FFFFFF"/>
                    </a:gs>
                    <a:gs pos="100000">
                      <a:srgbClr val="FFFFFF"/>
                    </a:gs>
                  </a:gsLst>
                  <a:lin ang="5400000" scaled="0"/>
                </a:gradFill>
                <a:latin typeface="Segoe UI"/>
              </a:rPr>
              <a:t>Microsoft</a:t>
            </a:r>
            <a:endParaRPr lang="en-US" sz="2400">
              <a:gradFill>
                <a:gsLst>
                  <a:gs pos="2917">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83035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or: Elbow 7">
            <a:extLst>
              <a:ext uri="{FF2B5EF4-FFF2-40B4-BE49-F238E27FC236}">
                <a16:creationId xmlns:a16="http://schemas.microsoft.com/office/drawing/2014/main" id="{8536FA6C-CDC6-47F6-B701-C78B5BE0005F}"/>
              </a:ext>
              <a:ext uri="{C183D7F6-B498-43B3-948B-1728B52AA6E4}">
                <adec:decorative xmlns:adec="http://schemas.microsoft.com/office/drawing/2017/decorative" val="1"/>
              </a:ext>
            </a:extLst>
          </p:cNvPr>
          <p:cNvCxnSpPr>
            <a:cxnSpLocks/>
            <a:stCxn id="140" idx="0"/>
          </p:cNvCxnSpPr>
          <p:nvPr/>
        </p:nvCxnSpPr>
        <p:spPr>
          <a:xfrm rot="16200000" flipH="1">
            <a:off x="6125762" y="1122412"/>
            <a:ext cx="8901" cy="10043188"/>
          </a:xfrm>
          <a:prstGeom prst="bentConnector3">
            <a:avLst>
              <a:gd name="adj1" fmla="val -2517898"/>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OSS2014">
            <a:extLst>
              <a:ext uri="{FF2B5EF4-FFF2-40B4-BE49-F238E27FC236}">
                <a16:creationId xmlns:a16="http://schemas.microsoft.com/office/drawing/2014/main" id="{FE3C7EEC-AAB2-407C-9C4D-A2BAE3C390DB}"/>
              </a:ext>
            </a:extLst>
          </p:cNvPr>
          <p:cNvSpPr/>
          <p:nvPr/>
        </p:nvSpPr>
        <p:spPr bwMode="auto">
          <a:xfrm>
            <a:off x="2131692" y="4215068"/>
            <a:ext cx="1772078" cy="1523187"/>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dirty="0">
                <a:gradFill>
                  <a:gsLst>
                    <a:gs pos="0">
                      <a:srgbClr val="1A1A1A"/>
                    </a:gs>
                    <a:gs pos="100000">
                      <a:srgbClr val="1A1A1A"/>
                    </a:gs>
                  </a:gsLst>
                  <a:lin ang="5400000" scaled="0"/>
                </a:gradFill>
                <a:latin typeface="Segoe UI"/>
              </a:rPr>
              <a:t>2014</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Satya “Microsoft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loves Linux”</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Microsoft org on GitHub created</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.NET foundation created</a:t>
            </a:r>
          </a:p>
        </p:txBody>
      </p:sp>
      <p:sp>
        <p:nvSpPr>
          <p:cNvPr id="105" name="OSS2015">
            <a:extLst>
              <a:ext uri="{FF2B5EF4-FFF2-40B4-BE49-F238E27FC236}">
                <a16:creationId xmlns:a16="http://schemas.microsoft.com/office/drawing/2014/main" id="{8D4E938A-9AF0-4DC9-B99F-BF18B5B9E479}"/>
              </a:ext>
            </a:extLst>
          </p:cNvPr>
          <p:cNvSpPr/>
          <p:nvPr/>
        </p:nvSpPr>
        <p:spPr bwMode="auto">
          <a:xfrm>
            <a:off x="4104679" y="3781766"/>
            <a:ext cx="1772078" cy="1956490"/>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a:gradFill>
                  <a:gsLst>
                    <a:gs pos="0">
                      <a:srgbClr val="1A1A1A"/>
                    </a:gs>
                    <a:gs pos="100000">
                      <a:srgbClr val="1A1A1A"/>
                    </a:gs>
                  </a:gsLst>
                  <a:lin ang="5400000" scaled="0"/>
                </a:gradFill>
                <a:latin typeface="Segoe UI"/>
              </a:rPr>
              <a:t>2015</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VS Code released</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HDInsight (Hadoop/</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Ubuntu) announced</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Microsoft jointly forms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Node.js foundation</a:t>
            </a:r>
          </a:p>
        </p:txBody>
      </p:sp>
      <p:sp>
        <p:nvSpPr>
          <p:cNvPr id="107" name="OSS2016">
            <a:extLst>
              <a:ext uri="{FF2B5EF4-FFF2-40B4-BE49-F238E27FC236}">
                <a16:creationId xmlns:a16="http://schemas.microsoft.com/office/drawing/2014/main" id="{7423FAD6-4694-4AE4-81E9-D2F5A70B05CB}"/>
              </a:ext>
            </a:extLst>
          </p:cNvPr>
          <p:cNvSpPr/>
          <p:nvPr/>
        </p:nvSpPr>
        <p:spPr bwMode="auto">
          <a:xfrm>
            <a:off x="6102782" y="3107314"/>
            <a:ext cx="1772078" cy="2630939"/>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a:latin typeface="Segoe UI"/>
              </a:rPr>
              <a:t>2016</a:t>
            </a:r>
          </a:p>
          <a:p>
            <a:pPr defTabSz="931935" fontAlgn="base">
              <a:lnSpc>
                <a:spcPct val="90000"/>
              </a:lnSpc>
              <a:spcBef>
                <a:spcPts val="1000"/>
              </a:spcBef>
              <a:spcAft>
                <a:spcPct val="0"/>
              </a:spcAft>
              <a:defRPr/>
            </a:pPr>
            <a:r>
              <a:rPr lang="en-US" sz="900" kern="0">
                <a:latin typeface="Segoe UI"/>
              </a:rPr>
              <a:t>.</a:t>
            </a:r>
            <a:r>
              <a:rPr lang="en-US" sz="1100" kern="0">
                <a:latin typeface="Segoe UI"/>
              </a:rPr>
              <a:t>NET Core 1.0</a:t>
            </a:r>
          </a:p>
          <a:p>
            <a:pPr defTabSz="931935" fontAlgn="base">
              <a:lnSpc>
                <a:spcPct val="90000"/>
              </a:lnSpc>
              <a:spcBef>
                <a:spcPts val="600"/>
              </a:spcBef>
              <a:spcAft>
                <a:spcPct val="0"/>
              </a:spcAft>
              <a:defRPr/>
            </a:pPr>
            <a:r>
              <a:rPr lang="en-US" sz="1100" kern="0">
                <a:latin typeface="Segoe UI"/>
              </a:rPr>
              <a:t>PowerShell Core</a:t>
            </a:r>
          </a:p>
          <a:p>
            <a:pPr defTabSz="931935" fontAlgn="base">
              <a:lnSpc>
                <a:spcPct val="90000"/>
              </a:lnSpc>
              <a:spcBef>
                <a:spcPts val="600"/>
              </a:spcBef>
              <a:spcAft>
                <a:spcPct val="0"/>
              </a:spcAft>
              <a:defRPr/>
            </a:pPr>
            <a:r>
              <a:rPr lang="en-US" sz="1100" kern="0">
                <a:latin typeface="Segoe UI"/>
              </a:rPr>
              <a:t>Windows Subsystem for Linux in Windows 10</a:t>
            </a:r>
          </a:p>
          <a:p>
            <a:pPr defTabSz="931935" fontAlgn="base">
              <a:lnSpc>
                <a:spcPct val="90000"/>
              </a:lnSpc>
              <a:spcBef>
                <a:spcPts val="600"/>
              </a:spcBef>
              <a:spcAft>
                <a:spcPct val="0"/>
              </a:spcAft>
              <a:defRPr/>
            </a:pPr>
            <a:r>
              <a:rPr lang="en-US" sz="1100" kern="0">
                <a:latin typeface="Segoe UI"/>
              </a:rPr>
              <a:t>Microsoft joins </a:t>
            </a:r>
            <a:br>
              <a:rPr lang="en-US" sz="1100" kern="0">
                <a:latin typeface="Segoe UI"/>
              </a:rPr>
            </a:br>
            <a:r>
              <a:rPr lang="en-US" sz="1100" kern="0">
                <a:latin typeface="Segoe UI"/>
              </a:rPr>
              <a:t>Linux foundation</a:t>
            </a:r>
          </a:p>
          <a:p>
            <a:pPr defTabSz="931935" fontAlgn="base">
              <a:lnSpc>
                <a:spcPct val="90000"/>
              </a:lnSpc>
              <a:spcBef>
                <a:spcPts val="600"/>
              </a:spcBef>
              <a:spcAft>
                <a:spcPct val="0"/>
              </a:spcAft>
              <a:defRPr/>
            </a:pPr>
            <a:r>
              <a:rPr lang="en-US" sz="1100" kern="0">
                <a:latin typeface="Segoe UI"/>
              </a:rPr>
              <a:t>GitHub recognizes Microsoft as a top open source contributor</a:t>
            </a:r>
          </a:p>
        </p:txBody>
      </p:sp>
      <p:sp>
        <p:nvSpPr>
          <p:cNvPr id="108" name="OSS2017">
            <a:extLst>
              <a:ext uri="{FF2B5EF4-FFF2-40B4-BE49-F238E27FC236}">
                <a16:creationId xmlns:a16="http://schemas.microsoft.com/office/drawing/2014/main" id="{9A46CC7F-F9AD-4E1D-A8ED-E0C9BDEB8DCD}"/>
              </a:ext>
            </a:extLst>
          </p:cNvPr>
          <p:cNvSpPr/>
          <p:nvPr/>
        </p:nvSpPr>
        <p:spPr bwMode="auto">
          <a:xfrm>
            <a:off x="8111540" y="2212158"/>
            <a:ext cx="1772078" cy="3526096"/>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a:latin typeface="Segoe UI"/>
              </a:rPr>
              <a:t>2017</a:t>
            </a:r>
          </a:p>
          <a:p>
            <a:pPr defTabSz="931935" fontAlgn="base">
              <a:lnSpc>
                <a:spcPct val="90000"/>
              </a:lnSpc>
              <a:spcBef>
                <a:spcPts val="1000"/>
              </a:spcBef>
              <a:spcAft>
                <a:spcPct val="0"/>
              </a:spcAft>
              <a:defRPr/>
            </a:pPr>
            <a:r>
              <a:rPr lang="en-US" sz="1100" kern="0">
                <a:latin typeface="Segoe UI"/>
              </a:rPr>
              <a:t>Microsoft </a:t>
            </a:r>
            <a:br>
              <a:rPr lang="en-US" sz="1100" kern="0">
                <a:latin typeface="Segoe UI"/>
              </a:rPr>
            </a:br>
            <a:r>
              <a:rPr lang="en-US" sz="1100" kern="0">
                <a:latin typeface="Segoe UI"/>
              </a:rPr>
              <a:t>Azure Kubernetes </a:t>
            </a:r>
            <a:br>
              <a:rPr lang="en-US" sz="1100" kern="0">
                <a:latin typeface="Segoe UI"/>
              </a:rPr>
            </a:br>
            <a:r>
              <a:rPr lang="en-US" sz="1100" kern="0">
                <a:latin typeface="Segoe UI"/>
              </a:rPr>
              <a:t>Service launched</a:t>
            </a:r>
          </a:p>
          <a:p>
            <a:pPr defTabSz="931935" fontAlgn="base">
              <a:lnSpc>
                <a:spcPct val="90000"/>
              </a:lnSpc>
              <a:spcBef>
                <a:spcPts val="1000"/>
              </a:spcBef>
              <a:spcAft>
                <a:spcPct val="0"/>
              </a:spcAft>
              <a:defRPr/>
            </a:pPr>
            <a:r>
              <a:rPr lang="en-US" sz="1100" kern="0">
                <a:latin typeface="Segoe UI"/>
              </a:rPr>
              <a:t>Draft, Brigade, </a:t>
            </a:r>
            <a:r>
              <a:rPr lang="en-US" sz="1100" kern="0" err="1">
                <a:latin typeface="Segoe UI"/>
              </a:rPr>
              <a:t>Kashti</a:t>
            </a:r>
            <a:r>
              <a:rPr lang="en-US" sz="1100" kern="0">
                <a:latin typeface="Segoe UI"/>
              </a:rPr>
              <a:t> projects submitted to Kubernetes community</a:t>
            </a:r>
          </a:p>
          <a:p>
            <a:pPr defTabSz="931935" fontAlgn="base">
              <a:lnSpc>
                <a:spcPct val="90000"/>
              </a:lnSpc>
              <a:spcBef>
                <a:spcPts val="1000"/>
              </a:spcBef>
              <a:spcAft>
                <a:spcPct val="0"/>
              </a:spcAft>
              <a:defRPr/>
            </a:pPr>
            <a:r>
              <a:rPr lang="en-US" sz="1100" kern="0">
                <a:latin typeface="Segoe UI"/>
              </a:rPr>
              <a:t>Microsoft joins Cloud Native Computing &amp; Cloud Foundry Foundations</a:t>
            </a:r>
          </a:p>
          <a:p>
            <a:pPr defTabSz="931935" fontAlgn="base">
              <a:lnSpc>
                <a:spcPct val="90000"/>
              </a:lnSpc>
              <a:spcBef>
                <a:spcPts val="1000"/>
              </a:spcBef>
              <a:spcAft>
                <a:spcPct val="0"/>
              </a:spcAft>
              <a:defRPr/>
            </a:pPr>
            <a:r>
              <a:rPr lang="en-US" sz="1100" kern="0">
                <a:latin typeface="Segoe UI"/>
              </a:rPr>
              <a:t>SQL 2017 on Linux</a:t>
            </a:r>
          </a:p>
          <a:p>
            <a:pPr defTabSz="931935" fontAlgn="base">
              <a:lnSpc>
                <a:spcPct val="90000"/>
              </a:lnSpc>
              <a:spcBef>
                <a:spcPts val="1000"/>
              </a:spcBef>
              <a:spcAft>
                <a:spcPct val="0"/>
              </a:spcAft>
              <a:defRPr/>
            </a:pPr>
            <a:r>
              <a:rPr lang="en-US" sz="1100" kern="0">
                <a:latin typeface="Segoe UI"/>
              </a:rPr>
              <a:t>Windows source code moved to Git</a:t>
            </a:r>
          </a:p>
          <a:p>
            <a:pPr defTabSz="931935" fontAlgn="base">
              <a:lnSpc>
                <a:spcPct val="90000"/>
              </a:lnSpc>
              <a:spcBef>
                <a:spcPts val="1000"/>
              </a:spcBef>
              <a:spcAft>
                <a:spcPct val="0"/>
              </a:spcAft>
              <a:defRPr/>
            </a:pPr>
            <a:r>
              <a:rPr lang="en-US" sz="1100" kern="0">
                <a:latin typeface="Segoe UI"/>
              </a:rPr>
              <a:t>Azure Databricks </a:t>
            </a:r>
            <a:br>
              <a:rPr lang="en-US" sz="1100" kern="0">
                <a:latin typeface="Segoe UI"/>
              </a:rPr>
            </a:br>
            <a:r>
              <a:rPr lang="en-US" sz="1100" kern="0">
                <a:latin typeface="Segoe UI"/>
              </a:rPr>
              <a:t>(Apache Spark) announced</a:t>
            </a:r>
          </a:p>
        </p:txBody>
      </p:sp>
      <p:sp>
        <p:nvSpPr>
          <p:cNvPr id="109" name="OSS2018">
            <a:extLst>
              <a:ext uri="{FF2B5EF4-FFF2-40B4-BE49-F238E27FC236}">
                <a16:creationId xmlns:a16="http://schemas.microsoft.com/office/drawing/2014/main" id="{48751D6F-294F-4EC1-BED0-701752FDB994}"/>
              </a:ext>
            </a:extLst>
          </p:cNvPr>
          <p:cNvSpPr/>
          <p:nvPr/>
        </p:nvSpPr>
        <p:spPr bwMode="auto">
          <a:xfrm>
            <a:off x="10114301" y="1251951"/>
            <a:ext cx="1772078" cy="4486304"/>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dirty="0">
                <a:gradFill>
                  <a:gsLst>
                    <a:gs pos="0">
                      <a:srgbClr val="1A1A1A"/>
                    </a:gs>
                    <a:gs pos="100000">
                      <a:srgbClr val="1A1A1A"/>
                    </a:gs>
                  </a:gsLst>
                  <a:lin ang="5400000" scaled="0"/>
                </a:gradFill>
                <a:latin typeface="Segoe UI"/>
              </a:rPr>
              <a:t>2018</a:t>
            </a:r>
          </a:p>
          <a:p>
            <a:pPr defTabSz="931935" fontAlgn="base">
              <a:lnSpc>
                <a:spcPct val="90000"/>
              </a:lnSpc>
              <a:spcBef>
                <a:spcPts val="1000"/>
              </a:spcBef>
              <a:spcAft>
                <a:spcPts val="588"/>
              </a:spcAft>
              <a:defRPr/>
            </a:pPr>
            <a:r>
              <a:rPr lang="en-US" sz="1100" kern="0" dirty="0">
                <a:gradFill>
                  <a:gsLst>
                    <a:gs pos="0">
                      <a:srgbClr val="1A1A1A"/>
                    </a:gs>
                    <a:gs pos="100000">
                      <a:srgbClr val="1A1A1A"/>
                    </a:gs>
                  </a:gsLst>
                  <a:lin ang="5400000" scaled="0"/>
                </a:gradFill>
                <a:latin typeface="Segoe UI"/>
              </a:rPr>
              <a:t>VS Code ranked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#1 developer tool </a:t>
            </a:r>
          </a:p>
          <a:p>
            <a:pPr defTabSz="931935" fontAlgn="base">
              <a:lnSpc>
                <a:spcPct val="90000"/>
              </a:lnSpc>
              <a:spcBef>
                <a:spcPts val="1000"/>
              </a:spcBef>
              <a:spcAft>
                <a:spcPts val="588"/>
              </a:spcAft>
              <a:defRPr/>
            </a:pPr>
            <a:r>
              <a:rPr lang="en-US" sz="1100" kern="0" dirty="0">
                <a:gradFill>
                  <a:gsLst>
                    <a:gs pos="0">
                      <a:srgbClr val="1A1A1A"/>
                    </a:gs>
                    <a:gs pos="100000">
                      <a:srgbClr val="1A1A1A"/>
                    </a:gs>
                  </a:gsLst>
                  <a:lin ang="5400000" scaled="0"/>
                </a:gradFill>
                <a:latin typeface="Segoe UI"/>
              </a:rPr>
              <a:t>Service Fabric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Open Sourced</a:t>
            </a:r>
          </a:p>
          <a:p>
            <a:pPr defTabSz="931935" fontAlgn="base">
              <a:lnSpc>
                <a:spcPct val="90000"/>
              </a:lnSpc>
              <a:spcBef>
                <a:spcPts val="1000"/>
              </a:spcBef>
              <a:spcAft>
                <a:spcPts val="588"/>
              </a:spcAft>
              <a:defRPr/>
            </a:pPr>
            <a:r>
              <a:rPr lang="en-US" sz="1100" kern="0" dirty="0">
                <a:gradFill>
                  <a:gsLst>
                    <a:gs pos="0">
                      <a:srgbClr val="1A1A1A"/>
                    </a:gs>
                    <a:gs pos="100000">
                      <a:srgbClr val="1A1A1A"/>
                    </a:gs>
                  </a:gsLst>
                  <a:lin ang="5400000" scaled="0"/>
                </a:gradFill>
                <a:latin typeface="Segoe UI"/>
              </a:rPr>
              <a:t>Azure Sphere with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Linux kernel</a:t>
            </a:r>
          </a:p>
          <a:p>
            <a:pPr defTabSz="931935" fontAlgn="base">
              <a:lnSpc>
                <a:spcPct val="90000"/>
              </a:lnSpc>
              <a:spcBef>
                <a:spcPts val="1000"/>
              </a:spcBef>
              <a:spcAft>
                <a:spcPts val="588"/>
              </a:spcAft>
              <a:defRPr/>
            </a:pPr>
            <a:r>
              <a:rPr lang="en-US" sz="1100" kern="0" dirty="0">
                <a:gradFill>
                  <a:gsLst>
                    <a:gs pos="0">
                      <a:srgbClr val="1A1A1A"/>
                    </a:gs>
                    <a:gs pos="100000">
                      <a:srgbClr val="1A1A1A"/>
                    </a:gs>
                  </a:gsLst>
                  <a:lin ang="5400000" scaled="0"/>
                </a:gradFill>
                <a:latin typeface="Segoe UI"/>
              </a:rPr>
              <a:t>Intent to acquire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GitHub announced</a:t>
            </a:r>
          </a:p>
          <a:p>
            <a:pPr defTabSz="931935" fontAlgn="base">
              <a:lnSpc>
                <a:spcPct val="90000"/>
              </a:lnSpc>
              <a:spcBef>
                <a:spcPts val="1000"/>
              </a:spcBef>
              <a:spcAft>
                <a:spcPts val="588"/>
              </a:spcAft>
              <a:defRPr/>
            </a:pPr>
            <a:r>
              <a:rPr lang="en-US" sz="1100" kern="0" dirty="0">
                <a:gradFill>
                  <a:gsLst>
                    <a:gs pos="0">
                      <a:srgbClr val="1A1A1A"/>
                    </a:gs>
                    <a:gs pos="100000">
                      <a:srgbClr val="1A1A1A"/>
                    </a:gs>
                  </a:gsLst>
                  <a:lin ang="5400000" scaled="0"/>
                </a:gradFill>
                <a:latin typeface="Segoe UI"/>
              </a:rPr>
              <a:t>~5,000 Microsoft employees committing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to open source projects on GitHub</a:t>
            </a:r>
          </a:p>
          <a:p>
            <a:pPr defTabSz="931935" fontAlgn="base">
              <a:lnSpc>
                <a:spcPct val="90000"/>
              </a:lnSpc>
              <a:spcBef>
                <a:spcPts val="1000"/>
              </a:spcBef>
              <a:spcAft>
                <a:spcPts val="588"/>
              </a:spcAft>
              <a:defRPr/>
            </a:pPr>
            <a:r>
              <a:rPr lang="en-US" sz="1100" kern="0" dirty="0">
                <a:gradFill>
                  <a:gsLst>
                    <a:gs pos="0">
                      <a:srgbClr val="1A1A1A"/>
                    </a:gs>
                    <a:gs pos="100000">
                      <a:srgbClr val="1A1A1A"/>
                    </a:gs>
                  </a:gsLst>
                  <a:lin ang="5400000" scaled="0"/>
                </a:gradFill>
                <a:latin typeface="Segoe UI"/>
              </a:rPr>
              <a:t>Azure trending to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50% Linux</a:t>
            </a:r>
          </a:p>
          <a:p>
            <a:pPr defTabSz="931935" fontAlgn="base">
              <a:lnSpc>
                <a:spcPct val="90000"/>
              </a:lnSpc>
              <a:spcBef>
                <a:spcPts val="1000"/>
              </a:spcBef>
              <a:spcAft>
                <a:spcPts val="588"/>
              </a:spcAft>
              <a:defRPr/>
            </a:pPr>
            <a:r>
              <a:rPr lang="en-US" sz="1100" kern="0" dirty="0">
                <a:gradFill>
                  <a:gsLst>
                    <a:gs pos="0">
                      <a:srgbClr val="1A1A1A"/>
                    </a:gs>
                    <a:gs pos="100000">
                      <a:srgbClr val="1A1A1A"/>
                    </a:gs>
                  </a:gsLst>
                  <a:lin ang="5400000" scaled="0"/>
                </a:gradFill>
                <a:latin typeface="Segoe UI"/>
              </a:rPr>
              <a:t>Microsoft continues as largest contributor to OSS on GitHub</a:t>
            </a:r>
          </a:p>
        </p:txBody>
      </p:sp>
      <p:pic>
        <p:nvPicPr>
          <p:cNvPr id="18" name="connector">
            <a:extLst>
              <a:ext uri="{FF2B5EF4-FFF2-40B4-BE49-F238E27FC236}">
                <a16:creationId xmlns:a16="http://schemas.microsoft.com/office/drawing/2014/main" id="{3BE6B566-2BF3-41DB-A36C-5CBDB75EEA5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08617" y="5901819"/>
            <a:ext cx="10045293" cy="237731"/>
          </a:xfrm>
          <a:prstGeom prst="rect">
            <a:avLst/>
          </a:prstGeom>
        </p:spPr>
      </p:pic>
      <p:sp>
        <p:nvSpPr>
          <p:cNvPr id="86" name="TextBox 85">
            <a:extLst>
              <a:ext uri="{FF2B5EF4-FFF2-40B4-BE49-F238E27FC236}">
                <a16:creationId xmlns:a16="http://schemas.microsoft.com/office/drawing/2014/main" id="{AAC4757A-D1FC-472B-8B09-CB9515DD6048}"/>
              </a:ext>
            </a:extLst>
          </p:cNvPr>
          <p:cNvSpPr txBox="1"/>
          <p:nvPr/>
        </p:nvSpPr>
        <p:spPr>
          <a:xfrm>
            <a:off x="2826256" y="6224118"/>
            <a:ext cx="325818" cy="99800"/>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14192">
              <a:defRPr/>
            </a:pPr>
            <a:r>
              <a:rPr lang="en-US">
                <a:gradFill>
                  <a:gsLst>
                    <a:gs pos="2917">
                      <a:srgbClr val="0078D4"/>
                    </a:gs>
                    <a:gs pos="100000">
                      <a:srgbClr val="0078D4"/>
                    </a:gs>
                  </a:gsLst>
                  <a:lin ang="5400000" scaled="0"/>
                </a:gradFill>
                <a:latin typeface="Segoe UI"/>
              </a:rPr>
              <a:t>2014</a:t>
            </a:r>
          </a:p>
        </p:txBody>
      </p:sp>
      <p:sp>
        <p:nvSpPr>
          <p:cNvPr id="87" name="TextBox 86">
            <a:extLst>
              <a:ext uri="{FF2B5EF4-FFF2-40B4-BE49-F238E27FC236}">
                <a16:creationId xmlns:a16="http://schemas.microsoft.com/office/drawing/2014/main" id="{F52B0685-E617-4296-BADB-90046DDC3165}"/>
              </a:ext>
            </a:extLst>
          </p:cNvPr>
          <p:cNvSpPr txBox="1"/>
          <p:nvPr/>
        </p:nvSpPr>
        <p:spPr>
          <a:xfrm>
            <a:off x="6828063" y="6220629"/>
            <a:ext cx="325818" cy="106778"/>
          </a:xfrm>
          <a:prstGeom prst="roundRect">
            <a:avLst>
              <a:gd name="adj" fmla="val 27323"/>
            </a:avLst>
          </a:prstGeom>
          <a:solidFill>
            <a:schemeClr val="bg1"/>
          </a:solidFill>
        </p:spPr>
        <p:txBody>
          <a:bodyPr wrap="square" lIns="0" tIns="0" rIns="0" bIns="0" rtlCol="0" anchor="ctr">
            <a:noAutofit/>
          </a:bodyPr>
          <a:lstStyle/>
          <a:p>
            <a:pPr algn="ctr" defTabSz="914192">
              <a:defRPr/>
            </a:pPr>
            <a:r>
              <a:rPr lang="en-US" sz="1050" b="1">
                <a:gradFill>
                  <a:gsLst>
                    <a:gs pos="2917">
                      <a:srgbClr val="0078D4"/>
                    </a:gs>
                    <a:gs pos="100000">
                      <a:srgbClr val="0078D4"/>
                    </a:gs>
                  </a:gsLst>
                  <a:lin ang="5400000" scaled="0"/>
                </a:gradFill>
                <a:latin typeface="Segoe UI"/>
              </a:rPr>
              <a:t>2016</a:t>
            </a:r>
          </a:p>
        </p:txBody>
      </p:sp>
      <p:sp>
        <p:nvSpPr>
          <p:cNvPr id="88" name="TextBox 87">
            <a:extLst>
              <a:ext uri="{FF2B5EF4-FFF2-40B4-BE49-F238E27FC236}">
                <a16:creationId xmlns:a16="http://schemas.microsoft.com/office/drawing/2014/main" id="{27C1DB03-29D6-4A19-8CEA-3B5096A4B459}"/>
              </a:ext>
            </a:extLst>
          </p:cNvPr>
          <p:cNvSpPr txBox="1"/>
          <p:nvPr/>
        </p:nvSpPr>
        <p:spPr>
          <a:xfrm>
            <a:off x="8832776" y="6217139"/>
            <a:ext cx="335054" cy="113757"/>
          </a:xfrm>
          <a:prstGeom prst="roundRect">
            <a:avLst>
              <a:gd name="adj" fmla="val 31973"/>
            </a:avLst>
          </a:prstGeom>
          <a:solidFill>
            <a:schemeClr val="bg1"/>
          </a:solidFill>
        </p:spPr>
        <p:txBody>
          <a:bodyPr wrap="square" lIns="0" tIns="0" rIns="0" bIns="0" rtlCol="0" anchor="ctr">
            <a:noAutofit/>
          </a:bodyPr>
          <a:lstStyle/>
          <a:p>
            <a:pPr algn="ctr" defTabSz="914192">
              <a:defRPr/>
            </a:pPr>
            <a:r>
              <a:rPr lang="en-US" sz="1050" b="1">
                <a:gradFill>
                  <a:gsLst>
                    <a:gs pos="2917">
                      <a:srgbClr val="0078D4"/>
                    </a:gs>
                    <a:gs pos="100000">
                      <a:srgbClr val="0078D4"/>
                    </a:gs>
                  </a:gsLst>
                  <a:lin ang="5400000" scaled="0"/>
                </a:gradFill>
                <a:latin typeface="Segoe UI"/>
              </a:rPr>
              <a:t>2017</a:t>
            </a:r>
          </a:p>
        </p:txBody>
      </p:sp>
      <p:sp>
        <p:nvSpPr>
          <p:cNvPr id="140" name="Rectangle 139">
            <a:extLst>
              <a:ext uri="{FF2B5EF4-FFF2-40B4-BE49-F238E27FC236}">
                <a16:creationId xmlns:a16="http://schemas.microsoft.com/office/drawing/2014/main" id="{F3CCAC53-F4B0-489E-8C22-829BA5649A62}"/>
              </a:ext>
            </a:extLst>
          </p:cNvPr>
          <p:cNvSpPr/>
          <p:nvPr/>
        </p:nvSpPr>
        <p:spPr bwMode="auto">
          <a:xfrm>
            <a:off x="804025" y="6139555"/>
            <a:ext cx="609188" cy="266777"/>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92">
              <a:defRPr/>
            </a:pPr>
            <a:r>
              <a:rPr lang="en-US" sz="1568">
                <a:solidFill>
                  <a:srgbClr val="0078D7"/>
                </a:solidFill>
                <a:latin typeface="+mj-lt"/>
              </a:rPr>
              <a:t>2012</a:t>
            </a:r>
          </a:p>
        </p:txBody>
      </p:sp>
      <p:sp>
        <p:nvSpPr>
          <p:cNvPr id="37" name="Oval Pointer">
            <a:extLst>
              <a:ext uri="{FF2B5EF4-FFF2-40B4-BE49-F238E27FC236}">
                <a16:creationId xmlns:a16="http://schemas.microsoft.com/office/drawing/2014/main" id="{9D8E15BD-60D5-4F84-9C86-46B2885A35CA}"/>
              </a:ext>
              <a:ext uri="{C183D7F6-B498-43B3-948B-1728B52AA6E4}">
                <adec:decorative xmlns:adec="http://schemas.microsoft.com/office/drawing/2017/decorative" val="1"/>
              </a:ext>
            </a:extLst>
          </p:cNvPr>
          <p:cNvSpPr/>
          <p:nvPr/>
        </p:nvSpPr>
        <p:spPr bwMode="auto">
          <a:xfrm>
            <a:off x="1038091" y="5811129"/>
            <a:ext cx="181368" cy="181368"/>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714E2A4E-E8FE-4BDB-977F-6A1FAAF44A10}"/>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225075" y="487"/>
            <a:ext cx="12186403" cy="6006248"/>
          </a:xfrm>
          <a:prstGeom prst="rect">
            <a:avLst/>
          </a:prstGeom>
        </p:spPr>
      </p:pic>
      <p:sp>
        <p:nvSpPr>
          <p:cNvPr id="65" name="Rectangle 64">
            <a:extLst>
              <a:ext uri="{FF2B5EF4-FFF2-40B4-BE49-F238E27FC236}">
                <a16:creationId xmlns:a16="http://schemas.microsoft.com/office/drawing/2014/main" id="{C43E9FB4-2D24-4715-87F4-2DA3F4D92804}"/>
              </a:ext>
              <a:ext uri="{C183D7F6-B498-43B3-948B-1728B52AA6E4}">
                <adec:decorative xmlns:adec="http://schemas.microsoft.com/office/drawing/2017/decorative" val="1"/>
              </a:ext>
            </a:extLst>
          </p:cNvPr>
          <p:cNvSpPr/>
          <p:nvPr/>
        </p:nvSpPr>
        <p:spPr bwMode="auto">
          <a:xfrm>
            <a:off x="-10600478" y="487"/>
            <a:ext cx="10577599" cy="6006248"/>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99272DB6-D281-4543-BA88-F11C6B7BE18A}"/>
              </a:ext>
            </a:extLst>
          </p:cNvPr>
          <p:cNvSpPr/>
          <p:nvPr/>
        </p:nvSpPr>
        <p:spPr>
          <a:xfrm>
            <a:off x="-5653857" y="1512064"/>
            <a:ext cx="4780872" cy="2112886"/>
          </a:xfrm>
          <a:prstGeom prst="rect">
            <a:avLst/>
          </a:prstGeom>
        </p:spPr>
        <p:txBody>
          <a:bodyPr wrap="square">
            <a:spAutoFit/>
          </a:bodyPr>
          <a:lstStyle/>
          <a:p>
            <a:pPr marL="114278" indent="-114278" defTabSz="914192">
              <a:defRPr/>
            </a:pPr>
            <a:r>
              <a:rPr lang="en-US" sz="2400" dirty="0">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14192">
              <a:defRPr/>
            </a:pPr>
            <a:br>
              <a:rPr lang="en-US" sz="2400" dirty="0">
                <a:gradFill>
                  <a:gsLst>
                    <a:gs pos="2917">
                      <a:srgbClr val="FFFFFF"/>
                    </a:gs>
                    <a:gs pos="100000">
                      <a:srgbClr val="FFFFFF"/>
                    </a:gs>
                  </a:gsLst>
                  <a:lin ang="5400000" scaled="0"/>
                </a:gradFill>
                <a:latin typeface="Segoe UI"/>
              </a:rPr>
            </a:br>
            <a:r>
              <a:rPr lang="en-US" sz="1765" dirty="0">
                <a:gradFill>
                  <a:gsLst>
                    <a:gs pos="2917">
                      <a:srgbClr val="FFFFFF"/>
                    </a:gs>
                    <a:gs pos="100000">
                      <a:srgbClr val="FFFFFF"/>
                    </a:gs>
                  </a:gsLst>
                  <a:lin ang="5400000" scaled="0"/>
                </a:gradFill>
                <a:latin typeface="Segoe UI"/>
              </a:rPr>
              <a:t>—Satya Nadella, CEO</a:t>
            </a:r>
            <a:br>
              <a:rPr lang="en-US" sz="1765" dirty="0">
                <a:gradFill>
                  <a:gsLst>
                    <a:gs pos="2917">
                      <a:srgbClr val="FFFFFF"/>
                    </a:gs>
                    <a:gs pos="100000">
                      <a:srgbClr val="FFFFFF"/>
                    </a:gs>
                  </a:gsLst>
                  <a:lin ang="5400000" scaled="0"/>
                </a:gradFill>
                <a:latin typeface="Segoe UI"/>
              </a:rPr>
            </a:br>
            <a:r>
              <a:rPr lang="en-US" sz="1765" dirty="0">
                <a:gradFill>
                  <a:gsLst>
                    <a:gs pos="2917">
                      <a:srgbClr val="FFFFFF"/>
                    </a:gs>
                    <a:gs pos="100000">
                      <a:srgbClr val="FFFFFF"/>
                    </a:gs>
                  </a:gsLst>
                  <a:lin ang="5400000" scaled="0"/>
                </a:gradFill>
                <a:latin typeface="Segoe UI"/>
              </a:rPr>
              <a:t>Microsoft</a:t>
            </a:r>
            <a:endParaRPr lang="en-US" sz="2400" dirty="0">
              <a:gradFill>
                <a:gsLst>
                  <a:gs pos="2917">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F2ED2343-E8EF-4FF8-BABD-71CAC92288A2}"/>
              </a:ext>
            </a:extLst>
          </p:cNvPr>
          <p:cNvSpPr>
            <a:spLocks noGrp="1"/>
          </p:cNvSpPr>
          <p:nvPr>
            <p:ph type="title"/>
          </p:nvPr>
        </p:nvSpPr>
        <p:spPr/>
        <p:txBody>
          <a:bodyPr/>
          <a:lstStyle/>
          <a:p>
            <a:r>
              <a:rPr lang="en-US"/>
              <a:t>Microsoft       Open Source</a:t>
            </a:r>
          </a:p>
        </p:txBody>
      </p:sp>
      <p:pic>
        <p:nvPicPr>
          <p:cNvPr id="44" name="Graphic 43" descr="Heart">
            <a:extLst>
              <a:ext uri="{FF2B5EF4-FFF2-40B4-BE49-F238E27FC236}">
                <a16:creationId xmlns:a16="http://schemas.microsoft.com/office/drawing/2014/main" id="{3F5E5BA1-73E3-4A07-86F6-FAD76DD357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9670" y="306603"/>
            <a:ext cx="767420" cy="767420"/>
          </a:xfrm>
          <a:prstGeom prst="rect">
            <a:avLst/>
          </a:prstGeom>
        </p:spPr>
      </p:pic>
      <p:sp>
        <p:nvSpPr>
          <p:cNvPr id="45" name="OSS2012">
            <a:extLst>
              <a:ext uri="{FF2B5EF4-FFF2-40B4-BE49-F238E27FC236}">
                <a16:creationId xmlns:a16="http://schemas.microsoft.com/office/drawing/2014/main" id="{4B023635-C8D7-46E7-AD90-DD7482A83B28}"/>
              </a:ext>
            </a:extLst>
          </p:cNvPr>
          <p:cNvSpPr/>
          <p:nvPr/>
        </p:nvSpPr>
        <p:spPr bwMode="auto">
          <a:xfrm>
            <a:off x="323250" y="4626694"/>
            <a:ext cx="1585100" cy="1111561"/>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dirty="0">
                <a:gradFill>
                  <a:gsLst>
                    <a:gs pos="0">
                      <a:srgbClr val="1A1A1A"/>
                    </a:gs>
                    <a:gs pos="100000">
                      <a:srgbClr val="1A1A1A"/>
                    </a:gs>
                  </a:gsLst>
                  <a:lin ang="5400000" scaled="0"/>
                </a:gradFill>
                <a:latin typeface="Segoe UI"/>
              </a:rPr>
              <a:t>2012</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Typescript released</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Git added to TFS and Visual Studio</a:t>
            </a:r>
          </a:p>
        </p:txBody>
      </p:sp>
      <p:sp>
        <p:nvSpPr>
          <p:cNvPr id="46" name="TextBox 45">
            <a:extLst>
              <a:ext uri="{FF2B5EF4-FFF2-40B4-BE49-F238E27FC236}">
                <a16:creationId xmlns:a16="http://schemas.microsoft.com/office/drawing/2014/main" id="{F825D7AF-E782-42AE-95A4-DA2CD77D98AB}"/>
              </a:ext>
            </a:extLst>
          </p:cNvPr>
          <p:cNvSpPr txBox="1"/>
          <p:nvPr/>
        </p:nvSpPr>
        <p:spPr>
          <a:xfrm>
            <a:off x="4796935" y="6224118"/>
            <a:ext cx="325818" cy="99800"/>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14192">
              <a:defRPr/>
            </a:pPr>
            <a:r>
              <a:rPr lang="en-US">
                <a:gradFill>
                  <a:gsLst>
                    <a:gs pos="2917">
                      <a:srgbClr val="0078D4"/>
                    </a:gs>
                    <a:gs pos="100000">
                      <a:srgbClr val="0078D4"/>
                    </a:gs>
                  </a:gsLst>
                  <a:lin ang="5400000" scaled="0"/>
                </a:gradFill>
                <a:latin typeface="Segoe UI"/>
              </a:rPr>
              <a:t>2015</a:t>
            </a:r>
          </a:p>
        </p:txBody>
      </p:sp>
      <p:sp>
        <p:nvSpPr>
          <p:cNvPr id="57" name="Rectangle 56">
            <a:extLst>
              <a:ext uri="{FF2B5EF4-FFF2-40B4-BE49-F238E27FC236}">
                <a16:creationId xmlns:a16="http://schemas.microsoft.com/office/drawing/2014/main" id="{2DDD1D78-2EF0-4D0E-A7F5-324933F2CF04}"/>
              </a:ext>
            </a:extLst>
          </p:cNvPr>
          <p:cNvSpPr/>
          <p:nvPr/>
        </p:nvSpPr>
        <p:spPr bwMode="auto">
          <a:xfrm>
            <a:off x="10847213" y="6137610"/>
            <a:ext cx="609188" cy="266777"/>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92">
              <a:defRPr/>
            </a:pPr>
            <a:r>
              <a:rPr lang="en-US" sz="1568">
                <a:solidFill>
                  <a:srgbClr val="0078D7"/>
                </a:solidFill>
                <a:latin typeface="+mj-lt"/>
              </a:rPr>
              <a:t>2018</a:t>
            </a:r>
          </a:p>
        </p:txBody>
      </p:sp>
    </p:spTree>
    <p:extLst>
      <p:ext uri="{BB962C8B-B14F-4D97-AF65-F5344CB8AC3E}">
        <p14:creationId xmlns:p14="http://schemas.microsoft.com/office/powerpoint/2010/main" val="337894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5"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600"/>
                                        <p:tgtEl>
                                          <p:spTgt spid="37"/>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42" presetClass="path" presetSubtype="0" decel="100000" fill="hold" grpId="1" nodeType="withEffect">
                                  <p:stCondLst>
                                    <p:cond delay="400"/>
                                  </p:stCondLst>
                                  <p:childTnLst>
                                    <p:animMotion origin="layout" path="M 4.58333E-6 -0.0449 L 4.58333E-6 -4.44444E-6 " pathEditMode="relative" rAng="0" ptsTypes="AA">
                                      <p:cBhvr>
                                        <p:cTn id="15" dur="600" fill="hold"/>
                                        <p:tgtEl>
                                          <p:spTgt spid="45"/>
                                        </p:tgtEl>
                                        <p:attrNameLst>
                                          <p:attrName>ppt_x</p:attrName>
                                          <p:attrName>ppt_y</p:attrName>
                                        </p:attrNameLst>
                                      </p:cBhvr>
                                      <p:rCtr x="0" y="2245"/>
                                    </p:animMotion>
                                  </p:childTnLst>
                                </p:cTn>
                              </p:par>
                            </p:childTnLst>
                          </p:cTn>
                        </p:par>
                        <p:par>
                          <p:cTn id="16" fill="hold">
                            <p:stCondLst>
                              <p:cond delay="1000"/>
                            </p:stCondLst>
                            <p:childTnLst>
                              <p:par>
                                <p:cTn id="17" presetID="63" presetClass="path" presetSubtype="0" accel="50000" decel="50000" fill="hold" grpId="0" nodeType="afterEffect">
                                  <p:stCondLst>
                                    <p:cond delay="0"/>
                                  </p:stCondLst>
                                  <p:childTnLst>
                                    <p:animMotion origin="layout" path="M 4.68471E-6 -4.57558E-6 L 0.15266 -4.57558E-6 " pathEditMode="relative" rAng="0" ptsTypes="AA">
                                      <p:cBhvr>
                                        <p:cTn id="18" dur="500" fill="hold"/>
                                        <p:tgtEl>
                                          <p:spTgt spid="37"/>
                                        </p:tgtEl>
                                        <p:attrNameLst>
                                          <p:attrName>ppt_x</p:attrName>
                                          <p:attrName>ppt_y</p:attrName>
                                        </p:attrNameLst>
                                      </p:cBhvr>
                                      <p:rCtr x="7633" y="0"/>
                                    </p:animMotion>
                                  </p:childTnLst>
                                </p:cTn>
                              </p:par>
                              <p:par>
                                <p:cTn id="19" presetID="10" presetClass="entr" presetSubtype="0" fill="hold" grpId="0" nodeType="withEffect">
                                  <p:stCondLst>
                                    <p:cond delay="40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par>
                                <p:cTn id="22" presetID="42" presetClass="path" presetSubtype="0" decel="100000" fill="hold" grpId="1" nodeType="withEffect">
                                  <p:stCondLst>
                                    <p:cond delay="400"/>
                                  </p:stCondLst>
                                  <p:childTnLst>
                                    <p:animMotion origin="layout" path="M 4.58333E-6 -0.0449 L 4.58333E-6 -4.44444E-6 " pathEditMode="relative" rAng="0" ptsTypes="AA">
                                      <p:cBhvr>
                                        <p:cTn id="23" dur="600" fill="hold"/>
                                        <p:tgtEl>
                                          <p:spTgt spid="104"/>
                                        </p:tgtEl>
                                        <p:attrNameLst>
                                          <p:attrName>ppt_x</p:attrName>
                                          <p:attrName>ppt_y</p:attrName>
                                        </p:attrNameLst>
                                      </p:cBhvr>
                                      <p:rCtr x="0" y="2245"/>
                                    </p:animMotion>
                                  </p:childTnLst>
                                </p:cTn>
                              </p:par>
                            </p:childTnLst>
                          </p:cTn>
                        </p:par>
                        <p:par>
                          <p:cTn id="24" fill="hold">
                            <p:stCondLst>
                              <p:cond delay="2000"/>
                            </p:stCondLst>
                            <p:childTnLst>
                              <p:par>
                                <p:cTn id="25" presetID="63" presetClass="path" presetSubtype="0" accel="50000" decel="50000" fill="hold" grpId="1" nodeType="afterEffect">
                                  <p:stCondLst>
                                    <p:cond delay="0"/>
                                  </p:stCondLst>
                                  <p:childTnLst>
                                    <p:animMotion origin="layout" path="M 0.15266 -4.57558E-6 L 0.3112 -4.57558E-6 " pathEditMode="relative" rAng="0" ptsTypes="AA">
                                      <p:cBhvr>
                                        <p:cTn id="26" dur="500" fill="hold"/>
                                        <p:tgtEl>
                                          <p:spTgt spid="37"/>
                                        </p:tgtEl>
                                        <p:attrNameLst>
                                          <p:attrName>ppt_x</p:attrName>
                                          <p:attrName>ppt_y</p:attrName>
                                        </p:attrNameLst>
                                      </p:cBhvr>
                                      <p:rCtr x="7927" y="0"/>
                                    </p:animMotion>
                                  </p:childTnLst>
                                </p:cTn>
                              </p:par>
                              <p:par>
                                <p:cTn id="27" presetID="10" presetClass="entr" presetSubtype="0" fill="hold" grpId="0" nodeType="withEffect">
                                  <p:stCondLst>
                                    <p:cond delay="40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par>
                                <p:cTn id="30" presetID="42" presetClass="path" presetSubtype="0" decel="100000" fill="hold" grpId="1" nodeType="withEffect">
                                  <p:stCondLst>
                                    <p:cond delay="400"/>
                                  </p:stCondLst>
                                  <p:childTnLst>
                                    <p:animMotion origin="layout" path="M 2.70833E-6 -0.04491 L 2.70833E-6 1.85185E-6 " pathEditMode="relative" rAng="0" ptsTypes="AA">
                                      <p:cBhvr>
                                        <p:cTn id="31" dur="600" fill="hold"/>
                                        <p:tgtEl>
                                          <p:spTgt spid="105"/>
                                        </p:tgtEl>
                                        <p:attrNameLst>
                                          <p:attrName>ppt_x</p:attrName>
                                          <p:attrName>ppt_y</p:attrName>
                                        </p:attrNameLst>
                                      </p:cBhvr>
                                      <p:rCtr x="0" y="2245"/>
                                    </p:animMotion>
                                  </p:childTnLst>
                                </p:cTn>
                              </p:par>
                            </p:childTnLst>
                          </p:cTn>
                        </p:par>
                        <p:par>
                          <p:cTn id="32" fill="hold">
                            <p:stCondLst>
                              <p:cond delay="3000"/>
                            </p:stCondLst>
                            <p:childTnLst>
                              <p:par>
                                <p:cTn id="33" presetID="63" presetClass="path" presetSubtype="0" accel="50000" decel="50000" fill="hold" grpId="2" nodeType="afterEffect">
                                  <p:stCondLst>
                                    <p:cond delay="0"/>
                                  </p:stCondLst>
                                  <p:childTnLst>
                                    <p:animMotion origin="layout" path="M 0.3112 -4.57558E-6 L 0.47932 -4.57558E-6 " pathEditMode="relative" rAng="0" ptsTypes="AA">
                                      <p:cBhvr>
                                        <p:cTn id="34" dur="500" fill="hold"/>
                                        <p:tgtEl>
                                          <p:spTgt spid="37"/>
                                        </p:tgtEl>
                                        <p:attrNameLst>
                                          <p:attrName>ppt_x</p:attrName>
                                          <p:attrName>ppt_y</p:attrName>
                                        </p:attrNameLst>
                                      </p:cBhvr>
                                      <p:rCtr x="8399" y="0"/>
                                    </p:animMotion>
                                  </p:childTnLst>
                                </p:cTn>
                              </p:par>
                              <p:par>
                                <p:cTn id="35" presetID="10" presetClass="entr" presetSubtype="0" fill="hold" grpId="0" nodeType="withEffect">
                                  <p:stCondLst>
                                    <p:cond delay="40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42" presetClass="path" presetSubtype="0" decel="100000" fill="hold" grpId="1" nodeType="withEffect">
                                  <p:stCondLst>
                                    <p:cond delay="400"/>
                                  </p:stCondLst>
                                  <p:childTnLst>
                                    <p:animMotion origin="layout" path="M 6.25E-7 -0.04491 L 6.25E-7 4.07407E-6 " pathEditMode="relative" rAng="0" ptsTypes="AA">
                                      <p:cBhvr>
                                        <p:cTn id="39" dur="600" fill="hold"/>
                                        <p:tgtEl>
                                          <p:spTgt spid="107"/>
                                        </p:tgtEl>
                                        <p:attrNameLst>
                                          <p:attrName>ppt_x</p:attrName>
                                          <p:attrName>ppt_y</p:attrName>
                                        </p:attrNameLst>
                                      </p:cBhvr>
                                      <p:rCtr x="0" y="2245"/>
                                    </p:animMotion>
                                  </p:childTnLst>
                                </p:cTn>
                              </p:par>
                            </p:childTnLst>
                          </p:cTn>
                        </p:par>
                        <p:par>
                          <p:cTn id="40" fill="hold">
                            <p:stCondLst>
                              <p:cond delay="4000"/>
                            </p:stCondLst>
                            <p:childTnLst>
                              <p:par>
                                <p:cTn id="41" presetID="63" presetClass="path" presetSubtype="0" accel="50000" decel="50000" fill="hold" grpId="3" nodeType="afterEffect">
                                  <p:stCondLst>
                                    <p:cond delay="0"/>
                                  </p:stCondLst>
                                  <p:childTnLst>
                                    <p:animMotion origin="layout" path="M 0.47932 -4.57558E-6 L 0.64271 -4.57558E-6 " pathEditMode="relative" rAng="0" ptsTypes="AA">
                                      <p:cBhvr>
                                        <p:cTn id="42" dur="500" fill="hold"/>
                                        <p:tgtEl>
                                          <p:spTgt spid="37"/>
                                        </p:tgtEl>
                                        <p:attrNameLst>
                                          <p:attrName>ppt_x</p:attrName>
                                          <p:attrName>ppt_y</p:attrName>
                                        </p:attrNameLst>
                                      </p:cBhvr>
                                      <p:rCtr x="8170" y="0"/>
                                    </p:animMotion>
                                  </p:childTnLst>
                                </p:cTn>
                              </p:par>
                              <p:par>
                                <p:cTn id="43" presetID="10" presetClass="entr" presetSubtype="0" fill="hold" grpId="0" nodeType="withEffect">
                                  <p:stCondLst>
                                    <p:cond delay="40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500"/>
                                        <p:tgtEl>
                                          <p:spTgt spid="108"/>
                                        </p:tgtEl>
                                      </p:cBhvr>
                                    </p:animEffect>
                                  </p:childTnLst>
                                </p:cTn>
                              </p:par>
                              <p:par>
                                <p:cTn id="46" presetID="42" presetClass="path" presetSubtype="0" decel="100000" fill="hold" grpId="1" nodeType="withEffect">
                                  <p:stCondLst>
                                    <p:cond delay="400"/>
                                  </p:stCondLst>
                                  <p:childTnLst>
                                    <p:animMotion origin="layout" path="M -1.66667E-6 -0.04491 L -1.66667E-6 -1.48148E-6 " pathEditMode="relative" rAng="0" ptsTypes="AA">
                                      <p:cBhvr>
                                        <p:cTn id="47" dur="600" fill="hold"/>
                                        <p:tgtEl>
                                          <p:spTgt spid="108"/>
                                        </p:tgtEl>
                                        <p:attrNameLst>
                                          <p:attrName>ppt_x</p:attrName>
                                          <p:attrName>ppt_y</p:attrName>
                                        </p:attrNameLst>
                                      </p:cBhvr>
                                      <p:rCtr x="0" y="2245"/>
                                    </p:animMotion>
                                  </p:childTnLst>
                                </p:cTn>
                              </p:par>
                            </p:childTnLst>
                          </p:cTn>
                        </p:par>
                        <p:par>
                          <p:cTn id="48" fill="hold">
                            <p:stCondLst>
                              <p:cond delay="5000"/>
                            </p:stCondLst>
                            <p:childTnLst>
                              <p:par>
                                <p:cTn id="49" presetID="63" presetClass="path" presetSubtype="0" accel="50000" decel="50000" fill="hold" grpId="4" nodeType="afterEffect">
                                  <p:stCondLst>
                                    <p:cond delay="0"/>
                                  </p:stCondLst>
                                  <p:childTnLst>
                                    <p:animMotion origin="layout" path="M 0.64271 -4.57558E-6 L 0.82218 -4.57558E-6 " pathEditMode="relative" rAng="0" ptsTypes="AA">
                                      <p:cBhvr>
                                        <p:cTn id="50" dur="500" fill="hold"/>
                                        <p:tgtEl>
                                          <p:spTgt spid="37"/>
                                        </p:tgtEl>
                                        <p:attrNameLst>
                                          <p:attrName>ppt_x</p:attrName>
                                          <p:attrName>ppt_y</p:attrName>
                                        </p:attrNameLst>
                                      </p:cBhvr>
                                      <p:rCtr x="8974" y="0"/>
                                    </p:animMotion>
                                  </p:childTnLst>
                                </p:cTn>
                              </p:par>
                              <p:par>
                                <p:cTn id="51" presetID="10" presetClass="entr" presetSubtype="0" fill="hold" grpId="0" nodeType="withEffect">
                                  <p:stCondLst>
                                    <p:cond delay="400"/>
                                  </p:stCondLst>
                                  <p:childTnLst>
                                    <p:set>
                                      <p:cBhvr>
                                        <p:cTn id="52" dur="1" fill="hold">
                                          <p:stCondLst>
                                            <p:cond delay="0"/>
                                          </p:stCondLst>
                                        </p:cTn>
                                        <p:tgtEl>
                                          <p:spTgt spid="109"/>
                                        </p:tgtEl>
                                        <p:attrNameLst>
                                          <p:attrName>style.visibility</p:attrName>
                                        </p:attrNameLst>
                                      </p:cBhvr>
                                      <p:to>
                                        <p:strVal val="visible"/>
                                      </p:to>
                                    </p:set>
                                    <p:animEffect transition="in" filter="fade">
                                      <p:cBhvr>
                                        <p:cTn id="53" dur="500"/>
                                        <p:tgtEl>
                                          <p:spTgt spid="109"/>
                                        </p:tgtEl>
                                      </p:cBhvr>
                                    </p:animEffect>
                                  </p:childTnLst>
                                </p:cTn>
                              </p:par>
                              <p:par>
                                <p:cTn id="54" presetID="42" presetClass="path" presetSubtype="0" decel="100000" fill="hold" grpId="1" nodeType="withEffect">
                                  <p:stCondLst>
                                    <p:cond delay="400"/>
                                  </p:stCondLst>
                                  <p:childTnLst>
                                    <p:animMotion origin="layout" path="M 1.11022E-16 -0.0449 L 1.11022E-16 -4.44444E-6 " pathEditMode="relative" rAng="0" ptsTypes="AA">
                                      <p:cBhvr>
                                        <p:cTn id="55" dur="600" fill="hold"/>
                                        <p:tgtEl>
                                          <p:spTgt spid="10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4" grpId="1" animBg="1"/>
      <p:bldP spid="105" grpId="0" animBg="1"/>
      <p:bldP spid="105" grpId="1" animBg="1"/>
      <p:bldP spid="107" grpId="0" animBg="1"/>
      <p:bldP spid="107" grpId="1" animBg="1"/>
      <p:bldP spid="108" grpId="0" animBg="1"/>
      <p:bldP spid="108" grpId="1" animBg="1"/>
      <p:bldP spid="109" grpId="0" animBg="1"/>
      <p:bldP spid="109" grpId="1" animBg="1"/>
      <p:bldP spid="37" grpId="0" animBg="1"/>
      <p:bldP spid="37" grpId="1" animBg="1"/>
      <p:bldP spid="37" grpId="2" animBg="1"/>
      <p:bldP spid="37" grpId="3" animBg="1"/>
      <p:bldP spid="37" grpId="4" animBg="1"/>
      <p:bldP spid="37" grpId="5" animBg="1"/>
      <p:bldP spid="45" grpId="0" animBg="1"/>
      <p:bldP spid="4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1919946"/>
            <a:ext cx="5555966" cy="757914"/>
          </a:xfrm>
        </p:spPr>
        <p:txBody>
          <a:bodyPr/>
          <a:lstStyle/>
          <a:p>
            <a:r>
              <a:rPr lang="en-GB" sz="4313"/>
              <a:t>Azure Pipelines</a:t>
            </a:r>
            <a:endParaRPr lang="en-US" sz="4313"/>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3362591"/>
            <a:ext cx="5555965" cy="2265334"/>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209611" y="487"/>
            <a:ext cx="5982390" cy="685702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699449"/>
            <a:ext cx="1220497" cy="1220497"/>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808747" y="2869421"/>
            <a:ext cx="5383254" cy="767420"/>
            <a:chOff x="6826102" y="3313018"/>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sz="3529"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3930" y="3313018"/>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128097" y="1469039"/>
            <a:ext cx="6063904" cy="441550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3050043"/>
            <a:ext cx="5555966" cy="757914"/>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4212441"/>
            <a:ext cx="5014667" cy="2265334"/>
          </a:xfrm>
        </p:spPr>
        <p:txBody>
          <a:bodyPr/>
          <a:lstStyle/>
          <a:p>
            <a:pPr>
              <a:lnSpc>
                <a:spcPct val="100000"/>
              </a:lnSpc>
            </a:pPr>
            <a:r>
              <a:rPr lang="en-GB"/>
              <a:t>Azure Pipelines available now to any developer from the GitHub Marketplace</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3843" y="1096234"/>
            <a:ext cx="2321568" cy="1929803"/>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dirty="0"/>
              <a:t>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801293" y="2525238"/>
            <a:ext cx="3029680" cy="1255182"/>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Deliver value to your users faster using proven agile tools to plan, track, and discuss work across your teams.</a:t>
            </a:r>
            <a:endParaRPr lang="en-US" sz="1568"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652455" y="2525237"/>
            <a:ext cx="3403600" cy="1496078"/>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Build, test, and deploy with CI/CD that works with any language, platform, and cloud. Connect to GitHub or any other Git provider and deploy continuously.</a:t>
            </a:r>
            <a:endParaRPr lang="en-US" sz="1568"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711338" y="2525237"/>
            <a:ext cx="3036600" cy="1496563"/>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Get unlimited, cloud-hosted private Git repos and collaborate to build better code with pull requests and advanced file management.</a:t>
            </a:r>
            <a:endParaRPr lang="en-US" sz="1568"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801293" y="5378773"/>
            <a:ext cx="2930638" cy="1013800"/>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Test and ship with confidence using manual and exploratory testing tools.</a:t>
            </a:r>
            <a:endParaRPr lang="en-US" sz="1568"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652455" y="5378773"/>
            <a:ext cx="3367638" cy="1013800"/>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Create, host, and share packages with your team, and add </a:t>
            </a:r>
            <a:r>
              <a:rPr lang="en-GB" sz="1568" dirty="0" err="1">
                <a:solidFill>
                  <a:schemeClr val="tx1">
                    <a:lumMod val="50000"/>
                    <a:lumOff val="50000"/>
                  </a:schemeClr>
                </a:solidFill>
              </a:rPr>
              <a:t>artifacts</a:t>
            </a:r>
            <a:r>
              <a:rPr lang="en-GB" sz="1568" dirty="0">
                <a:solidFill>
                  <a:schemeClr val="tx1">
                    <a:lumMod val="50000"/>
                    <a:lumOff val="50000"/>
                  </a:schemeClr>
                </a:solidFill>
              </a:rPr>
              <a:t> to your CI/CD pipelines with a single click.</a:t>
            </a:r>
            <a:endParaRPr lang="en-US" sz="1568"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652455" y="1479560"/>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652455" y="4353311"/>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01293" y="1479560"/>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711338" y="1479560"/>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01293" y="4353311"/>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801293" y="2164123"/>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00B294"/>
                </a:solidFill>
                <a:latin typeface="+mj-lt"/>
              </a:rPr>
              <a:t>Azure Boards</a:t>
            </a:r>
            <a:endParaRPr lang="en-US" sz="1765"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711338" y="2164123"/>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D83B01"/>
                </a:solidFill>
                <a:latin typeface="+mj-lt"/>
              </a:rPr>
              <a:t>Azure </a:t>
            </a:r>
            <a:r>
              <a:rPr lang="en-US" sz="1765"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652456" y="2164123"/>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2560E0"/>
                </a:solidFill>
                <a:latin typeface="+mj-lt"/>
              </a:rPr>
              <a:t>Azure Pipelines</a:t>
            </a:r>
            <a:endParaRPr lang="en-US" sz="1765"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801293" y="5007842"/>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854CC7"/>
                </a:solidFill>
                <a:latin typeface="+mj-lt"/>
              </a:rPr>
              <a:t>Azure Test</a:t>
            </a:r>
            <a:r>
              <a:rPr lang="en-US" sz="1765"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652456" y="5007842"/>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CB2E6D"/>
                </a:solidFill>
                <a:latin typeface="+mj-lt"/>
              </a:rPr>
              <a:t>Azure Artifacts</a:t>
            </a:r>
            <a:endParaRPr lang="en-US" sz="1765"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711338" y="6002700"/>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dirty="0">
                <a:solidFill>
                  <a:schemeClr val="tx2"/>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711338" y="5188499"/>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3529" kern="0" dirty="0">
              <a:ln w="19050">
                <a:noFill/>
              </a:ln>
              <a:solidFill>
                <a:schemeClr val="tx2"/>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5764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1" y="6470336"/>
            <a:ext cx="12192000" cy="38717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96FF0936-4476-4271-97AD-A8CC5C334C2E}"/>
              </a:ext>
            </a:extLst>
          </p:cNvPr>
          <p:cNvSpPr>
            <a:spLocks noGrp="1"/>
          </p:cNvSpPr>
          <p:nvPr>
            <p:ph type="body" sz="quarter" idx="10"/>
          </p:nvPr>
        </p:nvSpPr>
        <p:spPr>
          <a:xfrm>
            <a:off x="1770973" y="2705904"/>
            <a:ext cx="5018343" cy="3017264"/>
          </a:xfrm>
        </p:spPr>
        <p:txBody>
          <a:bodyPr/>
          <a:lstStyle/>
          <a:p>
            <a:pPr marL="0" indent="0">
              <a:spcAft>
                <a:spcPts val="4705"/>
              </a:spcAft>
              <a:buNone/>
            </a:pPr>
            <a:r>
              <a:rPr lang="en-US" sz="1961">
                <a:solidFill>
                  <a:schemeClr val="accent6">
                    <a:lumMod val="75000"/>
                  </a:schemeClr>
                </a:solidFill>
                <a:latin typeface="+mn-lt"/>
              </a:rPr>
              <a:t>https://azure.com/devops</a:t>
            </a:r>
          </a:p>
          <a:p>
            <a:pPr marL="0" indent="0">
              <a:spcAft>
                <a:spcPts val="4705"/>
              </a:spcAft>
              <a:buNone/>
            </a:pPr>
            <a:r>
              <a:rPr lang="en-US" sz="1961">
                <a:solidFill>
                  <a:schemeClr val="accent6">
                    <a:lumMod val="75000"/>
                  </a:schemeClr>
                </a:solidFill>
                <a:latin typeface="+mn-lt"/>
              </a:rPr>
              <a:t>@</a:t>
            </a:r>
            <a:r>
              <a:rPr lang="en-US" sz="1961" err="1">
                <a:solidFill>
                  <a:schemeClr val="accent6">
                    <a:lumMod val="75000"/>
                  </a:schemeClr>
                </a:solidFill>
                <a:latin typeface="+mn-lt"/>
              </a:rPr>
              <a:t>AzureDevOps</a:t>
            </a:r>
            <a:endParaRPr lang="en-US" sz="1961">
              <a:solidFill>
                <a:schemeClr val="accent6">
                  <a:lumMod val="75000"/>
                </a:schemeClr>
              </a:solidFill>
              <a:latin typeface="+mn-lt"/>
            </a:endParaRPr>
          </a:p>
          <a:p>
            <a:pPr marL="0" indent="0">
              <a:spcAft>
                <a:spcPts val="4705"/>
              </a:spcAft>
              <a:buNone/>
            </a:pPr>
            <a:r>
              <a:rPr lang="en-US" sz="1961">
                <a:solidFill>
                  <a:schemeClr val="accent6">
                    <a:lumMod val="75000"/>
                  </a:schemeClr>
                </a:solidFill>
                <a:latin typeface="+mn-lt"/>
              </a:rPr>
              <a:t>https://aka.ms/AzureDevOpsForum</a:t>
            </a:r>
          </a:p>
          <a:p>
            <a:pPr marL="0" indent="0">
              <a:spcAft>
                <a:spcPts val="4705"/>
              </a:spcAft>
              <a:buNone/>
            </a:pPr>
            <a:r>
              <a:rPr lang="en-US" sz="1961">
                <a:solidFill>
                  <a:schemeClr val="accent6">
                    <a:lumMod val="75000"/>
                  </a:schemeClr>
                </a:solidFill>
                <a:latin typeface="+mn-lt"/>
              </a:rPr>
              <a:t>https://aka.ms/DevOpsBlog/</a:t>
            </a: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p:txBody>
          <a:bodyPr/>
          <a:lstStyle/>
          <a:p>
            <a:r>
              <a:rPr lang="en-GB"/>
              <a:t>Azure DevOps</a:t>
            </a:r>
            <a:endParaRPr lang="en-US"/>
          </a:p>
        </p:txBody>
      </p:sp>
      <p:sp>
        <p:nvSpPr>
          <p:cNvPr id="2" name="TextBox 1">
            <a:extLst>
              <a:ext uri="{FF2B5EF4-FFF2-40B4-BE49-F238E27FC236}">
                <a16:creationId xmlns:a16="http://schemas.microsoft.com/office/drawing/2014/main" id="{69A05508-F879-4818-ACFB-C6E44F5956D5}"/>
              </a:ext>
            </a:extLst>
          </p:cNvPr>
          <p:cNvSpPr txBox="1"/>
          <p:nvPr/>
        </p:nvSpPr>
        <p:spPr>
          <a:xfrm>
            <a:off x="889742" y="1478168"/>
            <a:ext cx="3668175" cy="832764"/>
          </a:xfrm>
          <a:prstGeom prst="rect">
            <a:avLst/>
          </a:prstGeom>
          <a:noFill/>
        </p:spPr>
        <p:txBody>
          <a:bodyPr wrap="none" lIns="179285" tIns="143428" rIns="179285" bIns="143428" rtlCol="0">
            <a:spAutoFit/>
          </a:bodyPr>
          <a:lstStyle/>
          <a:p>
            <a:pPr>
              <a:lnSpc>
                <a:spcPct val="90000"/>
              </a:lnSpc>
              <a:spcAft>
                <a:spcPts val="588"/>
              </a:spcAft>
            </a:pPr>
            <a:r>
              <a:rPr lang="en-US" sz="3921">
                <a:solidFill>
                  <a:srgbClr val="0078D7"/>
                </a:solidFill>
              </a:rPr>
              <a:t>#</a:t>
            </a:r>
            <a:r>
              <a:rPr lang="en-US" sz="3921" err="1">
                <a:solidFill>
                  <a:srgbClr val="0078D7"/>
                </a:solidFill>
              </a:rPr>
              <a:t>AzureDevOps</a:t>
            </a:r>
            <a:endParaRPr lang="en-US" sz="3921">
              <a:solidFill>
                <a:srgbClr val="0078D7"/>
              </a:solidFill>
            </a:endParaRPr>
          </a:p>
        </p:txBody>
      </p:sp>
      <p:grpSp>
        <p:nvGrpSpPr>
          <p:cNvPr id="21" name="Group 20">
            <a:extLst>
              <a:ext uri="{FF2B5EF4-FFF2-40B4-BE49-F238E27FC236}">
                <a16:creationId xmlns:a16="http://schemas.microsoft.com/office/drawing/2014/main" id="{E8D9D3F2-FEE2-4346-A730-D9834838CE29}"/>
              </a:ext>
              <a:ext uri="{C183D7F6-B498-43B3-948B-1728B52AA6E4}">
                <adec:decorative xmlns:adec="http://schemas.microsoft.com/office/drawing/2017/decorative" val="1"/>
              </a:ext>
            </a:extLst>
          </p:cNvPr>
          <p:cNvGrpSpPr/>
          <p:nvPr/>
        </p:nvGrpSpPr>
        <p:grpSpPr>
          <a:xfrm>
            <a:off x="1009605" y="3501904"/>
            <a:ext cx="544382" cy="544382"/>
            <a:chOff x="995982" y="3239142"/>
            <a:chExt cx="555298" cy="555298"/>
          </a:xfrm>
        </p:grpSpPr>
        <p:sp>
          <p:nvSpPr>
            <p:cNvPr id="13" name="Oval 12">
              <a:extLst>
                <a:ext uri="{FF2B5EF4-FFF2-40B4-BE49-F238E27FC236}">
                  <a16:creationId xmlns:a16="http://schemas.microsoft.com/office/drawing/2014/main" id="{AEE0948F-DF9A-4C7D-8491-81114183D31A}"/>
                </a:ext>
              </a:extLst>
            </p:cNvPr>
            <p:cNvSpPr/>
            <p:nvPr/>
          </p:nvSpPr>
          <p:spPr bwMode="auto">
            <a:xfrm>
              <a:off x="995982" y="323914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0A8C9E03-DE8C-4C60-B0BA-FBFF343C26F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74" y="3371297"/>
              <a:ext cx="367991" cy="299300"/>
            </a:xfrm>
            <a:prstGeom prst="rect">
              <a:avLst/>
            </a:prstGeom>
          </p:spPr>
        </p:pic>
      </p:grpSp>
      <p:grpSp>
        <p:nvGrpSpPr>
          <p:cNvPr id="22" name="Group 21">
            <a:extLst>
              <a:ext uri="{FF2B5EF4-FFF2-40B4-BE49-F238E27FC236}">
                <a16:creationId xmlns:a16="http://schemas.microsoft.com/office/drawing/2014/main" id="{F014557C-EF1A-45A7-9DD1-03D444E36496}"/>
              </a:ext>
              <a:ext uri="{C183D7F6-B498-43B3-948B-1728B52AA6E4}">
                <adec:decorative xmlns:adec="http://schemas.microsoft.com/office/drawing/2017/decorative" val="1"/>
              </a:ext>
            </a:extLst>
          </p:cNvPr>
          <p:cNvGrpSpPr/>
          <p:nvPr/>
        </p:nvGrpSpPr>
        <p:grpSpPr>
          <a:xfrm>
            <a:off x="1009605" y="2604914"/>
            <a:ext cx="544382" cy="544382"/>
            <a:chOff x="995982" y="2551005"/>
            <a:chExt cx="555298" cy="555298"/>
          </a:xfrm>
        </p:grpSpPr>
        <p:sp>
          <p:nvSpPr>
            <p:cNvPr id="12" name="Oval 11">
              <a:extLst>
                <a:ext uri="{FF2B5EF4-FFF2-40B4-BE49-F238E27FC236}">
                  <a16:creationId xmlns:a16="http://schemas.microsoft.com/office/drawing/2014/main" id="{EB09D5D2-B6AB-4C24-85ED-C3A52F274248}"/>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B46369EA-CFA3-44CB-9DBF-9BB70B8F99B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461" y="2609901"/>
              <a:ext cx="408339" cy="437506"/>
            </a:xfrm>
            <a:prstGeom prst="rect">
              <a:avLst/>
            </a:prstGeom>
          </p:spPr>
        </p:pic>
      </p:grpSp>
      <p:grpSp>
        <p:nvGrpSpPr>
          <p:cNvPr id="19" name="Group 18">
            <a:extLst>
              <a:ext uri="{FF2B5EF4-FFF2-40B4-BE49-F238E27FC236}">
                <a16:creationId xmlns:a16="http://schemas.microsoft.com/office/drawing/2014/main" id="{CC658B12-95AD-4197-85F3-DF140691C7F5}"/>
              </a:ext>
              <a:ext uri="{C183D7F6-B498-43B3-948B-1728B52AA6E4}">
                <adec:decorative xmlns:adec="http://schemas.microsoft.com/office/drawing/2017/decorative" val="1"/>
              </a:ext>
            </a:extLst>
          </p:cNvPr>
          <p:cNvGrpSpPr/>
          <p:nvPr/>
        </p:nvGrpSpPr>
        <p:grpSpPr>
          <a:xfrm>
            <a:off x="1009605" y="4398896"/>
            <a:ext cx="544382" cy="544382"/>
            <a:chOff x="995982" y="3927279"/>
            <a:chExt cx="555298" cy="555298"/>
          </a:xfrm>
        </p:grpSpPr>
        <p:sp>
          <p:nvSpPr>
            <p:cNvPr id="14" name="Oval 13">
              <a:extLst>
                <a:ext uri="{FF2B5EF4-FFF2-40B4-BE49-F238E27FC236}">
                  <a16:creationId xmlns:a16="http://schemas.microsoft.com/office/drawing/2014/main" id="{3A874330-C978-4A2A-AB11-B5E9942B8C85}"/>
                </a:ext>
              </a:extLst>
            </p:cNvPr>
            <p:cNvSpPr/>
            <p:nvPr/>
          </p:nvSpPr>
          <p:spPr bwMode="auto">
            <a:xfrm>
              <a:off x="995982" y="392727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478E9462-A0EE-4C60-910C-7129408806B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5167" y="4069011"/>
              <a:ext cx="307413" cy="328614"/>
            </a:xfrm>
            <a:prstGeom prst="rect">
              <a:avLst/>
            </a:prstGeom>
          </p:spPr>
        </p:pic>
      </p:grpSp>
      <p:grpSp>
        <p:nvGrpSpPr>
          <p:cNvPr id="17" name="Group 16">
            <a:extLst>
              <a:ext uri="{FF2B5EF4-FFF2-40B4-BE49-F238E27FC236}">
                <a16:creationId xmlns:a16="http://schemas.microsoft.com/office/drawing/2014/main" id="{4C7E1E67-1B86-4CF9-B3C7-7BE7FAE97900}"/>
              </a:ext>
              <a:ext uri="{C183D7F6-B498-43B3-948B-1728B52AA6E4}">
                <adec:decorative xmlns:adec="http://schemas.microsoft.com/office/drawing/2017/decorative" val="1"/>
              </a:ext>
            </a:extLst>
          </p:cNvPr>
          <p:cNvGrpSpPr/>
          <p:nvPr/>
        </p:nvGrpSpPr>
        <p:grpSpPr>
          <a:xfrm>
            <a:off x="1009605" y="5327854"/>
            <a:ext cx="544382" cy="544382"/>
            <a:chOff x="995982" y="4615416"/>
            <a:chExt cx="555298" cy="555298"/>
          </a:xfrm>
        </p:grpSpPr>
        <p:sp>
          <p:nvSpPr>
            <p:cNvPr id="15" name="Oval 14">
              <a:extLst>
                <a:ext uri="{FF2B5EF4-FFF2-40B4-BE49-F238E27FC236}">
                  <a16:creationId xmlns:a16="http://schemas.microsoft.com/office/drawing/2014/main" id="{FB481426-0E95-4582-ADF5-3F6E08591BA4}"/>
                </a:ext>
              </a:extLst>
            </p:cNvPr>
            <p:cNvSpPr/>
            <p:nvPr/>
          </p:nvSpPr>
          <p:spPr bwMode="auto">
            <a:xfrm>
              <a:off x="995982" y="461541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128">
              <a:extLst>
                <a:ext uri="{FF2B5EF4-FFF2-40B4-BE49-F238E27FC236}">
                  <a16:creationId xmlns:a16="http://schemas.microsoft.com/office/drawing/2014/main" id="{5B549FAF-0FDB-4EEE-9D7E-6C72CFC2BA6D}"/>
                </a:ext>
              </a:extLst>
            </p:cNvPr>
            <p:cNvSpPr>
              <a:spLocks noEditPoints="1"/>
            </p:cNvSpPr>
            <p:nvPr/>
          </p:nvSpPr>
          <p:spPr bwMode="black">
            <a:xfrm>
              <a:off x="1099901" y="4727106"/>
              <a:ext cx="354619" cy="312183"/>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797979"/>
            </a:solidFill>
            <a:ln>
              <a:noFill/>
            </a:ln>
            <a:extLst/>
          </p:spPr>
          <p:txBody>
            <a:bodyPr vert="horz" wrap="square" lIns="91444" tIns="45722" rIns="91444" bIns="45722" numCol="1" anchor="t" anchorCtr="0" compatLnSpc="1">
              <a:prstTxWarp prst="textNoShape">
                <a:avLst/>
              </a:prstTxWarp>
            </a:bodyPr>
            <a:lstStyle/>
            <a:p>
              <a:endParaRPr lang="en-US" sz="1765">
                <a:solidFill>
                  <a:srgbClr val="000000"/>
                </a:solidFill>
              </a:endParaRPr>
            </a:p>
          </p:txBody>
        </p:sp>
      </p:grpSp>
      <p:pic>
        <p:nvPicPr>
          <p:cNvPr id="26" name="Picture 25">
            <a:extLst>
              <a:ext uri="{FF2B5EF4-FFF2-40B4-BE49-F238E27FC236}">
                <a16:creationId xmlns:a16="http://schemas.microsoft.com/office/drawing/2014/main" id="{A226638A-90A7-49A9-9D9E-955613A4C422}"/>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579305" y="1715766"/>
            <a:ext cx="6306834" cy="4912554"/>
          </a:xfrm>
          <a:prstGeom prst="rect">
            <a:avLst/>
          </a:prstGeom>
        </p:spPr>
      </p:pic>
    </p:spTree>
    <p:extLst>
      <p:ext uri="{BB962C8B-B14F-4D97-AF65-F5344CB8AC3E}">
        <p14:creationId xmlns:p14="http://schemas.microsoft.com/office/powerpoint/2010/main" val="88749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Track work with Kanban boards, backlogs, team dashboards, and custom reporting</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0A8C76"/>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A8C76"/>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A8C76"/>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44773" y="2333939"/>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Track all your ideas at every development stage and keep your team aligned with all code changes linked directly to work items.</a:t>
            </a:r>
            <a:endParaRPr lang="en-US" sz="1176">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44773" y="3577239"/>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Use built-in scrum boards and planning tools to help your teams run sprints, stand-ups, and planning meetings.</a:t>
            </a:r>
            <a:endParaRPr lang="en-US" sz="1176">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112" y="2139364"/>
            <a:ext cx="252119" cy="336159"/>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510" y="3330217"/>
            <a:ext cx="364173" cy="364173"/>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554" y="4539836"/>
            <a:ext cx="298808" cy="298808"/>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Unlimited private Git repo hosting and support for TFVC that scales from a hobby project to the world’s largest Git repositories </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D83C02"/>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D83C0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D83C02"/>
              </a:soli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Securely connect with and push code into your Git repos from any IDE, editor, or Git client.</a:t>
            </a:r>
            <a:endParaRPr lang="en-US" sz="1176">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Add validations and extensions from the marketplace or build your own using web hooks and REST APIs.</a:t>
            </a:r>
            <a:endParaRPr lang="en-US" sz="1176">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503" y="4557931"/>
            <a:ext cx="280133" cy="280133"/>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848" y="2150313"/>
            <a:ext cx="354835" cy="280133"/>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3794" y="3406385"/>
            <a:ext cx="280133" cy="27079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151991" y="1505349"/>
            <a:ext cx="6040010" cy="4359690"/>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Get end-to-end traceability. Run tests and log defects from your browser. Track and assess quality throughout your testing lifecycle.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40"/>
            <a:ext cx="3896879" cy="1103983"/>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Capture rich scenario data as you execute tests to make discovered defects actionable. Explore user stories without test cases or test steps. You can create test cases directly from your exploratory test sessions.</a:t>
            </a:r>
            <a:endParaRPr lang="en-US" sz="1176">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9"/>
            <a:ext cx="3896879" cy="941118"/>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Test your application where it lives. Complete scripted tests across desktop or web scenarios. Test on-premises application from the cloud and vice-versa.</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Leverage the same test tools across your engineers and user acceptance testing stakeholders. Pay for the tools only when you need them.</a:t>
            </a:r>
            <a:endParaRPr lang="en-US" sz="1176">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554CC7"/>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554CC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554CC7"/>
              </a:soli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638" y="4557971"/>
            <a:ext cx="270795" cy="261457"/>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4318" y="3412450"/>
            <a:ext cx="270795" cy="280133"/>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979" y="2140321"/>
            <a:ext cx="280133" cy="298808"/>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151991" y="1509157"/>
            <a:ext cx="6040009" cy="4359691"/>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Create and share Maven, </a:t>
            </a:r>
            <a:r>
              <a:rPr lang="en-GB" sz="1765" err="1">
                <a:solidFill>
                  <a:schemeClr val="tx1">
                    <a:lumMod val="65000"/>
                    <a:lumOff val="35000"/>
                  </a:schemeClr>
                </a:solidFill>
              </a:rPr>
              <a:t>npm</a:t>
            </a:r>
            <a:r>
              <a:rPr lang="en-GB" sz="1765">
                <a:solidFill>
                  <a:schemeClr val="tx1">
                    <a:lumMod val="65000"/>
                    <a:lumOff val="35000"/>
                  </a:schemeClr>
                </a:solidFill>
              </a:rPr>
              <a:t>, and NuGet package feeds from public and private sources – fully integrated into CI/CD pipelines</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Get universal </a:t>
            </a:r>
            <a:r>
              <a:rPr lang="en-GB" sz="1176" err="1">
                <a:solidFill>
                  <a:srgbClr val="595959"/>
                </a:solidFill>
              </a:rPr>
              <a:t>artifact</a:t>
            </a:r>
            <a:r>
              <a:rPr lang="en-GB" sz="1176">
                <a:solidFill>
                  <a:srgbClr val="595959"/>
                </a:solidFill>
              </a:rPr>
              <a:t> management for Maven, </a:t>
            </a:r>
            <a:r>
              <a:rPr lang="en-GB" sz="1176" err="1">
                <a:solidFill>
                  <a:srgbClr val="595959"/>
                </a:solidFill>
              </a:rPr>
              <a:t>npm</a:t>
            </a:r>
            <a:r>
              <a:rPr lang="en-GB" sz="1176">
                <a:solidFill>
                  <a:srgbClr val="595959"/>
                </a:solidFill>
              </a:rPr>
              <a:t>, and NuGet.</a:t>
            </a:r>
            <a:endParaRPr lang="en-US" sz="1176">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Share packages, and use built-in CI/CD, versioning, and testing.</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Easily share code across small teams and large enterprises.</a:t>
            </a:r>
            <a:endParaRPr lang="en-US" sz="1176">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CB2E6D"/>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CB2E6D"/>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CB2E6D"/>
              </a:soli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841" y="4549173"/>
            <a:ext cx="261457" cy="280133"/>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8503" y="2173134"/>
            <a:ext cx="280133" cy="261457"/>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840" y="3415466"/>
            <a:ext cx="280133" cy="280133"/>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26426" y="2607534"/>
            <a:ext cx="10131467" cy="1825975"/>
          </a:xfrm>
        </p:spPr>
        <p:txBody>
          <a:bodyPr/>
          <a:lstStyle/>
          <a:p>
            <a:r>
              <a:rPr lang="en-GB"/>
              <a:t>Azure DevOps</a:t>
            </a:r>
            <a:endParaRPr lang="en-US"/>
          </a:p>
        </p:txBody>
      </p:sp>
      <p:sp>
        <p:nvSpPr>
          <p:cNvPr id="6" name="TextBox 5">
            <a:extLst>
              <a:ext uri="{FF2B5EF4-FFF2-40B4-BE49-F238E27FC236}">
                <a16:creationId xmlns:a16="http://schemas.microsoft.com/office/drawing/2014/main" id="{2236DB2D-A8B0-4570-AE0F-E9675BAC9CEB}"/>
              </a:ext>
            </a:extLst>
          </p:cNvPr>
          <p:cNvSpPr txBox="1"/>
          <p:nvPr/>
        </p:nvSpPr>
        <p:spPr>
          <a:xfrm>
            <a:off x="426425" y="2091582"/>
            <a:ext cx="857607" cy="380169"/>
          </a:xfrm>
          <a:prstGeom prst="rect">
            <a:avLst/>
          </a:prstGeom>
          <a:noFill/>
        </p:spPr>
        <p:txBody>
          <a:bodyPr wrap="none" lIns="0" tIns="0" rIns="0" bIns="0" rtlCol="0">
            <a:spAutoFit/>
          </a:bodyPr>
          <a:lstStyle/>
          <a:p>
            <a:pPr>
              <a:lnSpc>
                <a:spcPct val="90000"/>
              </a:lnSpc>
              <a:spcAft>
                <a:spcPts val="588"/>
              </a:spcAft>
            </a:pPr>
            <a:r>
              <a:rPr lang="en-GB" sz="2745">
                <a:gradFill>
                  <a:gsLst>
                    <a:gs pos="2917">
                      <a:schemeClr val="tx1"/>
                    </a:gs>
                    <a:gs pos="30000">
                      <a:schemeClr val="tx1"/>
                    </a:gs>
                  </a:gsLst>
                  <a:lin ang="5400000" scaled="0"/>
                </a:gradFill>
                <a:latin typeface="+mj-lt"/>
              </a:rPr>
              <a:t>Demo</a:t>
            </a:r>
            <a:endParaRPr lang="en-US" sz="2353" err="1">
              <a:gradFill>
                <a:gsLst>
                  <a:gs pos="2917">
                    <a:schemeClr val="tx1"/>
                  </a:gs>
                  <a:gs pos="30000">
                    <a:schemeClr val="tx1"/>
                  </a:gs>
                </a:gsLst>
                <a:lin ang="5400000" scaled="0"/>
              </a:gradFill>
              <a:latin typeface="+mj-lt"/>
            </a:endParaRPr>
          </a:p>
        </p:txBody>
      </p:sp>
      <p:sp>
        <p:nvSpPr>
          <p:cNvPr id="7" name="TextBox 6">
            <a:extLst>
              <a:ext uri="{FF2B5EF4-FFF2-40B4-BE49-F238E27FC236}">
                <a16:creationId xmlns:a16="http://schemas.microsoft.com/office/drawing/2014/main" id="{E5557B30-B27D-41CE-9E9B-D6A9BD44EC4D}"/>
              </a:ext>
            </a:extLst>
          </p:cNvPr>
          <p:cNvSpPr txBox="1"/>
          <p:nvPr/>
        </p:nvSpPr>
        <p:spPr>
          <a:xfrm>
            <a:off x="426425" y="4433510"/>
            <a:ext cx="1208163" cy="325865"/>
          </a:xfrm>
          <a:prstGeom prst="rect">
            <a:avLst/>
          </a:prstGeom>
          <a:noFill/>
        </p:spPr>
        <p:txBody>
          <a:bodyPr wrap="none" lIns="0" tIns="0" rIns="0" bIns="0" rtlCol="0">
            <a:spAutoFit/>
          </a:bodyPr>
          <a:lstStyle/>
          <a:p>
            <a:pPr>
              <a:lnSpc>
                <a:spcPct val="90000"/>
              </a:lnSpc>
              <a:spcAft>
                <a:spcPts val="588"/>
              </a:spcAft>
            </a:pPr>
            <a:r>
              <a:rPr lang="en-GB" sz="2353" dirty="0">
                <a:gradFill>
                  <a:gsLst>
                    <a:gs pos="2917">
                      <a:schemeClr val="tx1"/>
                    </a:gs>
                    <a:gs pos="30000">
                      <a:schemeClr val="tx1"/>
                    </a:gs>
                  </a:gsLst>
                  <a:lin ang="5400000" scaled="0"/>
                </a:gradFill>
              </a:rPr>
              <a:t>Pandiyan</a:t>
            </a:r>
            <a:endParaRPr lang="en-US" sz="2353"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172194" y="487"/>
            <a:ext cx="2019807" cy="561211"/>
          </a:xfrm>
          <a:prstGeom prst="rect">
            <a:avLst/>
          </a:prstGeom>
          <a:noFill/>
        </p:spPr>
        <p:txBody>
          <a:bodyPr wrap="none" lIns="179285" tIns="143428" rIns="179285" bIns="143428" rtlCol="0">
            <a:spAutoFit/>
          </a:bodyPr>
          <a:lstStyle/>
          <a:p>
            <a:pPr algn="r">
              <a:lnSpc>
                <a:spcPct val="90000"/>
              </a:lnSpc>
              <a:spcAft>
                <a:spcPts val="588"/>
              </a:spcAft>
            </a:pPr>
            <a:r>
              <a:rPr lang="en-US" sz="1961"/>
              <a:t>#</a:t>
            </a:r>
            <a:r>
              <a:rPr lang="en-US" sz="1961" err="1"/>
              <a:t>AzureDevOps</a:t>
            </a:r>
            <a:endParaRPr lang="en-US" sz="1961"/>
          </a:p>
        </p:txBody>
      </p:sp>
    </p:spTree>
    <p:extLst>
      <p:ext uri="{BB962C8B-B14F-4D97-AF65-F5344CB8AC3E}">
        <p14:creationId xmlns:p14="http://schemas.microsoft.com/office/powerpoint/2010/main" val="12734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p:txBody>
          <a:bodyPr/>
          <a:lstStyle/>
          <a:p>
            <a:r>
              <a:rPr lang="en-US"/>
              <a:t>Azure DevOps</a:t>
            </a:r>
          </a:p>
        </p:txBody>
      </p:sp>
      <p:sp>
        <p:nvSpPr>
          <p:cNvPr id="21" name="TextBox 20">
            <a:extLst>
              <a:ext uri="{FF2B5EF4-FFF2-40B4-BE49-F238E27FC236}">
                <a16:creationId xmlns:a16="http://schemas.microsoft.com/office/drawing/2014/main" id="{70F7AC59-333A-4CC1-B1D8-6CF36D4A5255}"/>
              </a:ext>
            </a:extLst>
          </p:cNvPr>
          <p:cNvSpPr txBox="1"/>
          <p:nvPr/>
        </p:nvSpPr>
        <p:spPr>
          <a:xfrm>
            <a:off x="426428" y="3116937"/>
            <a:ext cx="11336036" cy="534056"/>
          </a:xfrm>
          <a:prstGeom prst="rect">
            <a:avLst/>
          </a:prstGeom>
          <a:noFill/>
        </p:spPr>
        <p:txBody>
          <a:bodyPr wrap="square" lIns="0" tIns="143428" rIns="0" bIns="143428" rtlCol="0" anchor="t">
            <a:spAutoFit/>
          </a:bodyPr>
          <a:lstStyle/>
          <a:p>
            <a:pPr algn="ctr">
              <a:lnSpc>
                <a:spcPct val="90000"/>
              </a:lnSpc>
              <a:spcAft>
                <a:spcPts val="588"/>
              </a:spcAft>
            </a:pPr>
            <a:r>
              <a:rPr lang="en-US" sz="1765" dirty="0"/>
              <a:t>An end-to-end solution for organizations looking for an enterprise-grade toolchain</a:t>
            </a:r>
            <a:endParaRPr lang="en-US" sz="1765" dirty="0">
              <a:cs typeface="Segoe UI"/>
            </a:endParaRPr>
          </a:p>
        </p:txBody>
      </p:sp>
      <p:sp>
        <p:nvSpPr>
          <p:cNvPr id="16" name="TextBox 15">
            <a:extLst>
              <a:ext uri="{FF2B5EF4-FFF2-40B4-BE49-F238E27FC236}">
                <a16:creationId xmlns:a16="http://schemas.microsoft.com/office/drawing/2014/main" id="{487BB213-3E91-4065-8D2C-641247ADD04B}"/>
              </a:ext>
            </a:extLst>
          </p:cNvPr>
          <p:cNvSpPr txBox="1"/>
          <p:nvPr/>
        </p:nvSpPr>
        <p:spPr>
          <a:xfrm>
            <a:off x="1451062" y="3923857"/>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pPr>
              <a:lnSpc>
                <a:spcPct val="90000"/>
              </a:lnSpc>
              <a:spcAft>
                <a:spcPts val="588"/>
              </a:spcAft>
            </a:pPr>
            <a:r>
              <a:rPr lang="en-US" sz="1372" dirty="0">
                <a:solidFill>
                  <a:schemeClr val="tx1">
                    <a:lumMod val="65000"/>
                    <a:lumOff val="35000"/>
                  </a:schemeClr>
                </a:solidFill>
              </a:rPr>
              <a:t>Fully Integrated with end </a:t>
            </a:r>
            <a:br>
              <a:rPr lang="en-US" sz="1372" dirty="0">
                <a:solidFill>
                  <a:schemeClr val="tx1">
                    <a:lumMod val="65000"/>
                    <a:lumOff val="35000"/>
                  </a:schemeClr>
                </a:solidFill>
                <a:cs typeface="Segoe UI"/>
              </a:rPr>
            </a:br>
            <a:r>
              <a:rPr lang="en-US" sz="1372" dirty="0">
                <a:solidFill>
                  <a:schemeClr val="tx1">
                    <a:lumMod val="65000"/>
                    <a:lumOff val="35000"/>
                  </a:schemeClr>
                </a:solidFill>
              </a:rPr>
              <a:t>to end traceability</a:t>
            </a:r>
            <a:endParaRPr lang="en-US" sz="1372" dirty="0">
              <a:solidFill>
                <a:schemeClr val="tx1">
                  <a:lumMod val="65000"/>
                  <a:lumOff val="35000"/>
                </a:schemeClr>
              </a:solidFill>
              <a:cs typeface="Segoe UI"/>
            </a:endParaRP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426425" y="885323"/>
            <a:ext cx="5119371" cy="42407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765" dirty="0">
                <a:solidFill>
                  <a:schemeClr val="tx1">
                    <a:lumMod val="65000"/>
                    <a:lumOff val="35000"/>
                  </a:schemeClr>
                </a:solidFill>
              </a:rPr>
              <a:t>Better together</a:t>
            </a:r>
            <a:endParaRPr lang="en-US" sz="1765" dirty="0">
              <a:solidFill>
                <a:schemeClr val="tx1">
                  <a:lumMod val="65000"/>
                  <a:lumOff val="35000"/>
                </a:schemeClr>
              </a:solidFill>
            </a:endParaRPr>
          </a:p>
        </p:txBody>
      </p:sp>
      <p:sp>
        <p:nvSpPr>
          <p:cNvPr id="30" name="TextBox 29">
            <a:extLst>
              <a:ext uri="{FF2B5EF4-FFF2-40B4-BE49-F238E27FC236}">
                <a16:creationId xmlns:a16="http://schemas.microsoft.com/office/drawing/2014/main" id="{1D553CBC-68D7-4D8E-9373-F150A8C2918E}"/>
              </a:ext>
            </a:extLst>
          </p:cNvPr>
          <p:cNvSpPr txBox="1"/>
          <p:nvPr/>
        </p:nvSpPr>
        <p:spPr>
          <a:xfrm>
            <a:off x="3424613" y="3903589"/>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r>
              <a:rPr lang="en-US" sz="1372">
                <a:solidFill>
                  <a:schemeClr val="tx1">
                    <a:lumMod val="65000"/>
                    <a:lumOff val="35000"/>
                  </a:schemeClr>
                </a:solidFill>
              </a:rPr>
              <a:t>Scalable to any team and project size </a:t>
            </a:r>
            <a:endParaRPr lang="en-US" sz="1372">
              <a:solidFill>
                <a:schemeClr val="tx1">
                  <a:lumMod val="65000"/>
                  <a:lumOff val="35000"/>
                </a:schemeClr>
              </a:solidFill>
              <a:cs typeface="Segoe UI"/>
            </a:endParaRPr>
          </a:p>
        </p:txBody>
      </p:sp>
      <p:sp>
        <p:nvSpPr>
          <p:cNvPr id="31" name="TextBox 30">
            <a:extLst>
              <a:ext uri="{FF2B5EF4-FFF2-40B4-BE49-F238E27FC236}">
                <a16:creationId xmlns:a16="http://schemas.microsoft.com/office/drawing/2014/main" id="{DAD4D91D-3839-4999-B131-9AE818BF683F}"/>
              </a:ext>
            </a:extLst>
          </p:cNvPr>
          <p:cNvSpPr txBox="1"/>
          <p:nvPr/>
        </p:nvSpPr>
        <p:spPr>
          <a:xfrm>
            <a:off x="5398163" y="3903621"/>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r>
              <a:rPr lang="en-US" sz="1372">
                <a:solidFill>
                  <a:schemeClr val="tx1">
                    <a:lumMod val="65000"/>
                    <a:lumOff val="35000"/>
                  </a:schemeClr>
                </a:solidFill>
              </a:rPr>
              <a:t>Highly available, </a:t>
            </a:r>
            <a:br>
              <a:rPr lang="en-US" sz="1372">
                <a:solidFill>
                  <a:schemeClr val="tx1">
                    <a:lumMod val="65000"/>
                    <a:lumOff val="35000"/>
                  </a:schemeClr>
                </a:solidFill>
                <a:cs typeface="Segoe UI"/>
              </a:rPr>
            </a:br>
            <a:r>
              <a:rPr lang="en-US" sz="1372">
                <a:solidFill>
                  <a:schemeClr val="tx1">
                    <a:lumMod val="65000"/>
                    <a:lumOff val="35000"/>
                  </a:schemeClr>
                </a:solidFill>
              </a:rPr>
              <a:t>multi region, </a:t>
            </a:r>
            <a:br>
              <a:rPr lang="en-US" sz="1372">
                <a:solidFill>
                  <a:schemeClr val="tx1">
                    <a:lumMod val="65000"/>
                    <a:lumOff val="35000"/>
                  </a:schemeClr>
                </a:solidFill>
                <a:cs typeface="Segoe UI"/>
              </a:rPr>
            </a:br>
            <a:r>
              <a:rPr lang="en-US" sz="1372">
                <a:solidFill>
                  <a:schemeClr val="tx1">
                    <a:lumMod val="65000"/>
                    <a:lumOff val="35000"/>
                  </a:schemeClr>
                </a:solidFill>
              </a:rPr>
              <a:t>hybrid </a:t>
            </a:r>
            <a:br>
              <a:rPr lang="en-US" sz="1372">
                <a:solidFill>
                  <a:schemeClr val="tx1">
                    <a:lumMod val="65000"/>
                    <a:lumOff val="35000"/>
                  </a:schemeClr>
                </a:solidFill>
                <a:cs typeface="Segoe UI"/>
              </a:rPr>
            </a:br>
            <a:r>
              <a:rPr lang="en-US" sz="1372">
                <a:solidFill>
                  <a:schemeClr val="tx1">
                    <a:lumMod val="65000"/>
                    <a:lumOff val="35000"/>
                  </a:schemeClr>
                </a:solidFill>
              </a:rPr>
              <a:t>cloud &amp; </a:t>
            </a:r>
            <a:br>
              <a:rPr lang="en-US" sz="1372">
                <a:solidFill>
                  <a:schemeClr val="tx1">
                    <a:lumMod val="65000"/>
                    <a:lumOff val="35000"/>
                  </a:schemeClr>
                </a:solidFill>
                <a:cs typeface="Segoe UI"/>
              </a:rPr>
            </a:br>
            <a:r>
              <a:rPr lang="en-US" sz="1372">
                <a:solidFill>
                  <a:schemeClr val="tx1">
                    <a:lumMod val="65000"/>
                    <a:lumOff val="35000"/>
                  </a:schemeClr>
                </a:solidFill>
              </a:rPr>
              <a:t>on-prem</a:t>
            </a:r>
            <a:endParaRPr lang="en-US" sz="1372">
              <a:solidFill>
                <a:schemeClr val="tx1">
                  <a:lumMod val="65000"/>
                  <a:lumOff val="35000"/>
                </a:schemeClr>
              </a:solidFill>
              <a:cs typeface="Segoe UI"/>
            </a:endParaRPr>
          </a:p>
        </p:txBody>
      </p:sp>
      <p:sp>
        <p:nvSpPr>
          <p:cNvPr id="32" name="TextBox 31">
            <a:extLst>
              <a:ext uri="{FF2B5EF4-FFF2-40B4-BE49-F238E27FC236}">
                <a16:creationId xmlns:a16="http://schemas.microsoft.com/office/drawing/2014/main" id="{BC96FCB0-B963-411D-85A5-BAE0AB33BDB7}"/>
              </a:ext>
            </a:extLst>
          </p:cNvPr>
          <p:cNvSpPr txBox="1"/>
          <p:nvPr/>
        </p:nvSpPr>
        <p:spPr>
          <a:xfrm>
            <a:off x="7371713" y="3903652"/>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r>
              <a:rPr lang="en-US" sz="1372">
                <a:solidFill>
                  <a:schemeClr val="tx1">
                    <a:lumMod val="65000"/>
                    <a:lumOff val="35000"/>
                  </a:schemeClr>
                </a:solidFill>
              </a:rPr>
              <a:t>Customer </a:t>
            </a:r>
            <a:br>
              <a:rPr lang="en-US" sz="1372">
                <a:solidFill>
                  <a:schemeClr val="tx1">
                    <a:lumMod val="65000"/>
                    <a:lumOff val="35000"/>
                  </a:schemeClr>
                </a:solidFill>
                <a:cs typeface="Segoe UI"/>
              </a:rPr>
            </a:br>
            <a:r>
              <a:rPr lang="en-US" sz="1372">
                <a:solidFill>
                  <a:schemeClr val="tx1">
                    <a:lumMod val="65000"/>
                    <a:lumOff val="35000"/>
                  </a:schemeClr>
                </a:solidFill>
              </a:rPr>
              <a:t>Support</a:t>
            </a:r>
            <a:endParaRPr lang="en-US" sz="1372">
              <a:solidFill>
                <a:schemeClr val="tx1">
                  <a:lumMod val="65000"/>
                  <a:lumOff val="35000"/>
                </a:schemeClr>
              </a:solidFill>
              <a:cs typeface="Segoe UI"/>
            </a:endParaRPr>
          </a:p>
          <a:p>
            <a:pPr algn="ctr"/>
            <a:endParaRPr lang="en-US" sz="1372">
              <a:solidFill>
                <a:schemeClr val="tx1">
                  <a:lumMod val="65000"/>
                  <a:lumOff val="35000"/>
                </a:schemeClr>
              </a:solidFill>
              <a:cs typeface="Segoe UI"/>
            </a:endParaRPr>
          </a:p>
        </p:txBody>
      </p:sp>
      <p:sp>
        <p:nvSpPr>
          <p:cNvPr id="33" name="TextBox 32">
            <a:extLst>
              <a:ext uri="{FF2B5EF4-FFF2-40B4-BE49-F238E27FC236}">
                <a16:creationId xmlns:a16="http://schemas.microsoft.com/office/drawing/2014/main" id="{92FB49CE-BCF3-4DC3-8233-2250D46C2EBE}"/>
              </a:ext>
            </a:extLst>
          </p:cNvPr>
          <p:cNvSpPr txBox="1"/>
          <p:nvPr/>
        </p:nvSpPr>
        <p:spPr>
          <a:xfrm>
            <a:off x="9345264" y="3903683"/>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r>
              <a:rPr lang="en-US" sz="1372">
                <a:solidFill>
                  <a:schemeClr val="tx1">
                    <a:lumMod val="65000"/>
                    <a:lumOff val="35000"/>
                  </a:schemeClr>
                </a:solidFill>
              </a:rPr>
              <a:t>Consistent admin </a:t>
            </a:r>
            <a:br>
              <a:rPr lang="en-US" sz="1372">
                <a:solidFill>
                  <a:schemeClr val="tx1">
                    <a:lumMod val="65000"/>
                    <a:lumOff val="35000"/>
                  </a:schemeClr>
                </a:solidFill>
                <a:cs typeface="Segoe UI"/>
              </a:rPr>
            </a:br>
            <a:r>
              <a:rPr lang="en-US" sz="1372">
                <a:solidFill>
                  <a:schemeClr val="tx1">
                    <a:lumMod val="65000"/>
                    <a:lumOff val="35000"/>
                  </a:schemeClr>
                </a:solidFill>
              </a:rPr>
              <a:t>and access </a:t>
            </a:r>
            <a:br>
              <a:rPr lang="en-US" sz="1372">
                <a:solidFill>
                  <a:schemeClr val="tx1">
                    <a:lumMod val="65000"/>
                    <a:lumOff val="35000"/>
                  </a:schemeClr>
                </a:solidFill>
                <a:cs typeface="Segoe UI"/>
              </a:rPr>
            </a:br>
            <a:r>
              <a:rPr lang="en-US" sz="1372">
                <a:solidFill>
                  <a:schemeClr val="tx1">
                    <a:lumMod val="65000"/>
                    <a:lumOff val="35000"/>
                  </a:schemeClr>
                </a:solidFill>
              </a:rPr>
              <a:t>control</a:t>
            </a:r>
            <a:endParaRPr lang="en-US" sz="1372">
              <a:solidFill>
                <a:schemeClr val="tx1">
                  <a:lumMod val="65000"/>
                  <a:lumOff val="35000"/>
                </a:schemeClr>
              </a:solidFill>
              <a:cs typeface="Segoe UI"/>
            </a:endParaRPr>
          </a:p>
          <a:p>
            <a:pPr algn="ctr"/>
            <a:endParaRPr lang="en-US" sz="1372">
              <a:solidFill>
                <a:schemeClr val="tx1">
                  <a:lumMod val="65000"/>
                  <a:lumOff val="35000"/>
                </a:schemeClr>
              </a:solidFill>
              <a:cs typeface="Segoe UI"/>
            </a:endParaRPr>
          </a:p>
        </p:txBody>
      </p:sp>
      <p:sp>
        <p:nvSpPr>
          <p:cNvPr id="35" name="Text Placeholder 3">
            <a:extLst>
              <a:ext uri="{FF2B5EF4-FFF2-40B4-BE49-F238E27FC236}">
                <a16:creationId xmlns:a16="http://schemas.microsoft.com/office/drawing/2014/main" id="{A6A07675-369C-4AB4-8EC6-D421D15C8548}"/>
              </a:ext>
            </a:extLst>
          </p:cNvPr>
          <p:cNvSpPr txBox="1">
            <a:spLocks/>
          </p:cNvSpPr>
          <p:nvPr/>
        </p:nvSpPr>
        <p:spPr>
          <a:xfrm>
            <a:off x="9004250" y="6265006"/>
            <a:ext cx="3187751"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chemeClr val="tx2"/>
                </a:solidFill>
                <a:latin typeface="Segoe UI Semibold" panose="020B0702040204020203" pitchFamily="34" charset="0"/>
                <a:cs typeface="Segoe UI Semibold" panose="020B0702040204020203" pitchFamily="34" charset="0"/>
              </a:rPr>
              <a:t>https://azure.com/devops</a:t>
            </a:r>
          </a:p>
        </p:txBody>
      </p:sp>
      <p:sp>
        <p:nvSpPr>
          <p:cNvPr id="36" name="Oval 35">
            <a:extLst>
              <a:ext uri="{FF2B5EF4-FFF2-40B4-BE49-F238E27FC236}">
                <a16:creationId xmlns:a16="http://schemas.microsoft.com/office/drawing/2014/main" id="{DA11C3D7-9398-4B5F-8CAD-5EB339840E5F}"/>
              </a:ext>
            </a:extLst>
          </p:cNvPr>
          <p:cNvSpPr/>
          <p:nvPr/>
        </p:nvSpPr>
        <p:spPr bwMode="auto">
          <a:xfrm>
            <a:off x="8433798" y="6203931"/>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chemeClr val="tx2"/>
              </a:solidFill>
              <a:latin typeface="Segoe UI"/>
              <a:ea typeface="Segoe UI" pitchFamily="34" charset="0"/>
              <a:cs typeface="Segoe UI" pitchFamily="34" charset="0"/>
            </a:endParaRPr>
          </a:p>
        </p:txBody>
      </p:sp>
      <p:pic>
        <p:nvPicPr>
          <p:cNvPr id="2" name="Picture 4" descr="A picture containing object&#10;&#10;Description generated with very high confidence">
            <a:extLst>
              <a:ext uri="{FF2B5EF4-FFF2-40B4-BE49-F238E27FC236}">
                <a16:creationId xmlns:a16="http://schemas.microsoft.com/office/drawing/2014/main" id="{E5141548-5626-466E-9C97-63A49F6365D3}"/>
              </a:ext>
            </a:extLst>
          </p:cNvPr>
          <p:cNvPicPr>
            <a:picLocks noChangeAspect="1"/>
          </p:cNvPicPr>
          <p:nvPr/>
        </p:nvPicPr>
        <p:blipFill>
          <a:blip r:embed="rId2"/>
          <a:stretch>
            <a:fillRect/>
          </a:stretch>
        </p:blipFill>
        <p:spPr>
          <a:xfrm>
            <a:off x="5504099" y="1377338"/>
            <a:ext cx="931963" cy="939724"/>
          </a:xfrm>
          <a:prstGeom prst="rect">
            <a:avLst/>
          </a:prstGeom>
        </p:spPr>
      </p:pic>
      <p:pic>
        <p:nvPicPr>
          <p:cNvPr id="6" name="Picture 6">
            <a:extLst>
              <a:ext uri="{FF2B5EF4-FFF2-40B4-BE49-F238E27FC236}">
                <a16:creationId xmlns:a16="http://schemas.microsoft.com/office/drawing/2014/main" id="{737A224B-CE66-4170-8720-D0743E31D53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17214" y="1730627"/>
            <a:ext cx="586604" cy="586435"/>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7946FB0A-0E10-4DBA-A51E-4C7633E2E9B3}"/>
              </a:ext>
            </a:extLst>
          </p:cNvPr>
          <p:cNvPicPr>
            <a:picLocks noChangeAspect="1"/>
          </p:cNvPicPr>
          <p:nvPr/>
        </p:nvPicPr>
        <p:blipFill>
          <a:blip r:embed="rId4"/>
          <a:stretch>
            <a:fillRect/>
          </a:stretch>
        </p:blipFill>
        <p:spPr>
          <a:xfrm>
            <a:off x="1867293" y="1821371"/>
            <a:ext cx="586604" cy="586435"/>
          </a:xfrm>
          <a:prstGeom prst="rect">
            <a:avLst/>
          </a:prstGeom>
        </p:spPr>
      </p:pic>
      <p:pic>
        <p:nvPicPr>
          <p:cNvPr id="10" name="Picture 10" descr="A picture containing stop, sign, outdoor, sitting&#10;&#10;Description generated with very high confidence">
            <a:extLst>
              <a:ext uri="{FF2B5EF4-FFF2-40B4-BE49-F238E27FC236}">
                <a16:creationId xmlns:a16="http://schemas.microsoft.com/office/drawing/2014/main" id="{0D805EE5-DAB8-4144-BC60-E1EED5554DE1}"/>
              </a:ext>
            </a:extLst>
          </p:cNvPr>
          <p:cNvPicPr>
            <a:picLocks noChangeAspect="1"/>
          </p:cNvPicPr>
          <p:nvPr/>
        </p:nvPicPr>
        <p:blipFill>
          <a:blip r:embed="rId5"/>
          <a:stretch>
            <a:fillRect/>
          </a:stretch>
        </p:blipFill>
        <p:spPr>
          <a:xfrm>
            <a:off x="3827346" y="1741461"/>
            <a:ext cx="586604" cy="586435"/>
          </a:xfrm>
          <a:prstGeom prst="rect">
            <a:avLst/>
          </a:prstGeom>
        </p:spPr>
      </p:pic>
      <p:pic>
        <p:nvPicPr>
          <p:cNvPr id="12" name="Picture 12">
            <a:extLst>
              <a:ext uri="{FF2B5EF4-FFF2-40B4-BE49-F238E27FC236}">
                <a16:creationId xmlns:a16="http://schemas.microsoft.com/office/drawing/2014/main" id="{1603C92D-6940-43EF-AF04-E36FC53F1B2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782739" y="1741461"/>
            <a:ext cx="586604" cy="586435"/>
          </a:xfrm>
          <a:prstGeom prst="rect">
            <a:avLst/>
          </a:prstGeom>
        </p:spPr>
      </p:pic>
      <p:sp>
        <p:nvSpPr>
          <p:cNvPr id="23" name="TextBox 22">
            <a:extLst>
              <a:ext uri="{FF2B5EF4-FFF2-40B4-BE49-F238E27FC236}">
                <a16:creationId xmlns:a16="http://schemas.microsoft.com/office/drawing/2014/main" id="{9589429E-75A5-4CF7-9093-E4F3078F15A8}"/>
              </a:ext>
            </a:extLst>
          </p:cNvPr>
          <p:cNvSpPr txBox="1"/>
          <p:nvPr/>
        </p:nvSpPr>
        <p:spPr>
          <a:xfrm>
            <a:off x="1207703" y="2411901"/>
            <a:ext cx="1905785" cy="599969"/>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765" dirty="0">
                <a:solidFill>
                  <a:srgbClr val="00B294"/>
                </a:solidFill>
                <a:latin typeface="+mj-lt"/>
              </a:rPr>
              <a:t>Azure Boards</a:t>
            </a:r>
            <a:endParaRPr lang="en-US" sz="1765" dirty="0">
              <a:solidFill>
                <a:srgbClr val="00B294"/>
              </a:solidFill>
              <a:latin typeface="+mj-lt"/>
              <a:cs typeface="Segoe UI"/>
            </a:endParaRPr>
          </a:p>
        </p:txBody>
      </p:sp>
      <p:sp>
        <p:nvSpPr>
          <p:cNvPr id="28" name="TextBox 27">
            <a:extLst>
              <a:ext uri="{FF2B5EF4-FFF2-40B4-BE49-F238E27FC236}">
                <a16:creationId xmlns:a16="http://schemas.microsoft.com/office/drawing/2014/main" id="{8AD89D2A-39D7-44F1-B6FF-00E8CFC254DD}"/>
              </a:ext>
            </a:extLst>
          </p:cNvPr>
          <p:cNvSpPr txBox="1"/>
          <p:nvPr/>
        </p:nvSpPr>
        <p:spPr>
          <a:xfrm>
            <a:off x="3115108" y="2408982"/>
            <a:ext cx="1905785" cy="599969"/>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765" dirty="0">
                <a:solidFill>
                  <a:srgbClr val="D83B01"/>
                </a:solidFill>
                <a:latin typeface="+mj-lt"/>
              </a:rPr>
              <a:t>Azure </a:t>
            </a:r>
            <a:r>
              <a:rPr lang="en-US" sz="1765" dirty="0">
                <a:solidFill>
                  <a:srgbClr val="D83B01"/>
                </a:solidFill>
                <a:latin typeface="+mj-lt"/>
                <a:cs typeface="Segoe UI"/>
              </a:rPr>
              <a:t>Repos</a:t>
            </a:r>
          </a:p>
        </p:txBody>
      </p:sp>
      <p:sp>
        <p:nvSpPr>
          <p:cNvPr id="29" name="TextBox 28">
            <a:extLst>
              <a:ext uri="{FF2B5EF4-FFF2-40B4-BE49-F238E27FC236}">
                <a16:creationId xmlns:a16="http://schemas.microsoft.com/office/drawing/2014/main" id="{0067FD73-214E-48E4-B547-244D5DF98810}"/>
              </a:ext>
            </a:extLst>
          </p:cNvPr>
          <p:cNvSpPr txBox="1"/>
          <p:nvPr/>
        </p:nvSpPr>
        <p:spPr>
          <a:xfrm>
            <a:off x="5020893" y="2413219"/>
            <a:ext cx="1905785" cy="599969"/>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765" dirty="0">
                <a:solidFill>
                  <a:srgbClr val="2560E0"/>
                </a:solidFill>
                <a:latin typeface="+mj-lt"/>
              </a:rPr>
              <a:t>Azure Pipelines</a:t>
            </a:r>
            <a:endParaRPr lang="en-US" sz="1765" dirty="0">
              <a:solidFill>
                <a:srgbClr val="2560E0"/>
              </a:solidFill>
              <a:latin typeface="+mj-lt"/>
              <a:cs typeface="Segoe UI"/>
            </a:endParaRPr>
          </a:p>
        </p:txBody>
      </p:sp>
      <p:sp>
        <p:nvSpPr>
          <p:cNvPr id="37" name="TextBox 36">
            <a:extLst>
              <a:ext uri="{FF2B5EF4-FFF2-40B4-BE49-F238E27FC236}">
                <a16:creationId xmlns:a16="http://schemas.microsoft.com/office/drawing/2014/main" id="{827A1FE9-7201-4D43-9544-31E60C8E2997}"/>
              </a:ext>
            </a:extLst>
          </p:cNvPr>
          <p:cNvSpPr txBox="1"/>
          <p:nvPr/>
        </p:nvSpPr>
        <p:spPr>
          <a:xfrm>
            <a:off x="7150218" y="2408982"/>
            <a:ext cx="1905785" cy="599969"/>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765" dirty="0">
                <a:solidFill>
                  <a:srgbClr val="854CC7"/>
                </a:solidFill>
                <a:latin typeface="+mj-lt"/>
              </a:rPr>
              <a:t>Azure Test</a:t>
            </a:r>
            <a:r>
              <a:rPr lang="en-US" sz="1765" dirty="0">
                <a:solidFill>
                  <a:srgbClr val="854CC7"/>
                </a:solidFill>
                <a:latin typeface="+mj-lt"/>
                <a:cs typeface="Segoe UI"/>
              </a:rPr>
              <a:t> Plans</a:t>
            </a:r>
          </a:p>
        </p:txBody>
      </p:sp>
      <p:sp>
        <p:nvSpPr>
          <p:cNvPr id="38" name="TextBox 37">
            <a:extLst>
              <a:ext uri="{FF2B5EF4-FFF2-40B4-BE49-F238E27FC236}">
                <a16:creationId xmlns:a16="http://schemas.microsoft.com/office/drawing/2014/main" id="{D6C4F446-6B35-490C-863E-71C36488098D}"/>
              </a:ext>
            </a:extLst>
          </p:cNvPr>
          <p:cNvSpPr txBox="1"/>
          <p:nvPr/>
        </p:nvSpPr>
        <p:spPr>
          <a:xfrm>
            <a:off x="9061246" y="2428361"/>
            <a:ext cx="190578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765" dirty="0">
                <a:solidFill>
                  <a:srgbClr val="CB2E6D"/>
                </a:solidFill>
                <a:latin typeface="+mj-lt"/>
              </a:rPr>
              <a:t>Azure Artifacts</a:t>
            </a:r>
            <a:endParaRPr lang="en-US" sz="1765" dirty="0">
              <a:solidFill>
                <a:srgbClr val="CB2E6D"/>
              </a:solidFill>
              <a:latin typeface="+mj-lt"/>
              <a:cs typeface="Segoe UI"/>
            </a:endParaRPr>
          </a:p>
        </p:txBody>
      </p:sp>
    </p:spTree>
    <p:extLst>
      <p:ext uri="{BB962C8B-B14F-4D97-AF65-F5344CB8AC3E}">
        <p14:creationId xmlns:p14="http://schemas.microsoft.com/office/powerpoint/2010/main" val="16921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26425" y="223038"/>
            <a:ext cx="11336039" cy="1119510"/>
          </a:xfrm>
        </p:spPr>
        <p:txBody>
          <a:bodyPr/>
          <a:lstStyle/>
          <a:p>
            <a:r>
              <a:rPr lang="en-US" sz="3921"/>
              <a:t>Broadening the Azure Ecosystem</a:t>
            </a:r>
          </a:p>
        </p:txBody>
      </p:sp>
      <p:pic>
        <p:nvPicPr>
          <p:cNvPr id="7" name="Picture 7" descr="Azure DevOps services add to the features in Azure from Microsoft and the open source community that allow you to manage your entire software delivery into the cloud">
            <a:extLst>
              <a:ext uri="{FF2B5EF4-FFF2-40B4-BE49-F238E27FC236}">
                <a16:creationId xmlns:a16="http://schemas.microsoft.com/office/drawing/2014/main" id="{26B251F0-2967-4264-A40B-A2C0F324E7C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013895" y="688060"/>
            <a:ext cx="6219911" cy="6223280"/>
          </a:xfrm>
          <a:prstGeom prst="rect">
            <a:avLst/>
          </a:prstGeom>
        </p:spPr>
      </p:pic>
      <p:pic>
        <p:nvPicPr>
          <p:cNvPr id="15" name="Picture 6">
            <a:extLst>
              <a:ext uri="{FF2B5EF4-FFF2-40B4-BE49-F238E27FC236}">
                <a16:creationId xmlns:a16="http://schemas.microsoft.com/office/drawing/2014/main" id="{FFA7DF67-C0EC-47DE-84E4-5CA50A8A7043}"/>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099" r="19934"/>
          <a:stretch/>
        </p:blipFill>
        <p:spPr bwMode="auto">
          <a:xfrm>
            <a:off x="5663673" y="1914913"/>
            <a:ext cx="533193" cy="4586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C24C34-315A-45B2-96DE-801FD84335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465731" y="1137089"/>
            <a:ext cx="470363" cy="447438"/>
          </a:xfrm>
          <a:prstGeom prst="rect">
            <a:avLst/>
          </a:prstGeom>
        </p:spPr>
      </p:pic>
      <p:pic>
        <p:nvPicPr>
          <p:cNvPr id="17" name="Picture 16">
            <a:extLst>
              <a:ext uri="{FF2B5EF4-FFF2-40B4-BE49-F238E27FC236}">
                <a16:creationId xmlns:a16="http://schemas.microsoft.com/office/drawing/2014/main" id="{E6CEE00A-58BA-4239-86CE-B99C6D4D9E4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655955" y="2780277"/>
            <a:ext cx="450177" cy="436668"/>
          </a:xfrm>
          <a:prstGeom prst="rect">
            <a:avLst/>
          </a:prstGeom>
        </p:spPr>
      </p:pic>
      <p:pic>
        <p:nvPicPr>
          <p:cNvPr id="20" name="Picture 2">
            <a:extLst>
              <a:ext uri="{FF2B5EF4-FFF2-40B4-BE49-F238E27FC236}">
                <a16:creationId xmlns:a16="http://schemas.microsoft.com/office/drawing/2014/main" id="{7D368800-B678-477B-97A9-21B90EBD1970}"/>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16124" y="1970059"/>
            <a:ext cx="852985" cy="4338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644107" y="2492264"/>
            <a:ext cx="457143" cy="435585"/>
          </a:xfrm>
          <a:prstGeom prst="rect">
            <a:avLst/>
          </a:prstGeom>
        </p:spPr>
      </p:pic>
      <p:pic>
        <p:nvPicPr>
          <p:cNvPr id="23" name="Picture 22">
            <a:extLst>
              <a:ext uri="{FF2B5EF4-FFF2-40B4-BE49-F238E27FC236}">
                <a16:creationId xmlns:a16="http://schemas.microsoft.com/office/drawing/2014/main" id="{6E12B832-C43D-4288-BAD0-5E5B8AB116E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818801" y="1378651"/>
            <a:ext cx="544805" cy="519113"/>
          </a:xfrm>
          <a:prstGeom prst="rect">
            <a:avLst/>
          </a:prstGeom>
        </p:spPr>
      </p:pic>
      <p:pic>
        <p:nvPicPr>
          <p:cNvPr id="24" name="Picture 2">
            <a:extLst>
              <a:ext uri="{FF2B5EF4-FFF2-40B4-BE49-F238E27FC236}">
                <a16:creationId xmlns:a16="http://schemas.microsoft.com/office/drawing/2014/main" id="{5651A66A-A315-4F5D-9C48-BC6D824C84A5}"/>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62237" y="4840929"/>
            <a:ext cx="444358" cy="52160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5913F7E1-3196-470C-824D-782F3AEB9FB1}"/>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696800" y="4464805"/>
            <a:ext cx="669036" cy="63748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a:extLst>
              <a:ext uri="{FF2B5EF4-FFF2-40B4-BE49-F238E27FC236}">
                <a16:creationId xmlns:a16="http://schemas.microsoft.com/office/drawing/2014/main" id="{09AF17AB-58E3-4BA9-AC40-F3D0EEB4509E}"/>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03566" y="4336439"/>
            <a:ext cx="737466" cy="70269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 uri="{C183D7F6-B498-43B3-948B-1728B52AA6E4}">
                <adec:decorative xmlns:adec="http://schemas.microsoft.com/office/drawing/2017/decorative" val="1"/>
              </a:ext>
            </a:extLst>
          </p:cNvPr>
          <p:cNvPicPr>
            <a:picLocks noChangeAspect="1"/>
          </p:cNvPicPr>
          <p:nvPr/>
        </p:nvPicPr>
        <p:blipFill rotWithShape="1">
          <a:blip r:embed="rId13">
            <a:clrChange>
              <a:clrFrom>
                <a:srgbClr val="FEFEFE"/>
              </a:clrFrom>
              <a:clrTo>
                <a:srgbClr val="FEFEFE">
                  <a:alpha val="0"/>
                </a:srgbClr>
              </a:clrTo>
            </a:clrChange>
          </a:blip>
          <a:srcRect l="24401" r="21955"/>
          <a:stretch/>
        </p:blipFill>
        <p:spPr>
          <a:xfrm>
            <a:off x="6705976" y="5505540"/>
            <a:ext cx="601960" cy="727637"/>
          </a:xfrm>
          <a:prstGeom prst="rect">
            <a:avLst/>
          </a:prstGeom>
        </p:spPr>
      </p:pic>
      <p:pic>
        <p:nvPicPr>
          <p:cNvPr id="75" name="Picture 74">
            <a:extLst>
              <a:ext uri="{FF2B5EF4-FFF2-40B4-BE49-F238E27FC236}">
                <a16:creationId xmlns:a16="http://schemas.microsoft.com/office/drawing/2014/main" id="{4ED2A8BD-2C04-4B03-92B7-43C5064194C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000953" y="5503740"/>
            <a:ext cx="871962" cy="292045"/>
          </a:xfrm>
          <a:prstGeom prst="rect">
            <a:avLst/>
          </a:prstGeom>
        </p:spPr>
      </p:pic>
      <p:pic>
        <p:nvPicPr>
          <p:cNvPr id="21" name="Graphic 20">
            <a:extLst>
              <a:ext uri="{FF2B5EF4-FFF2-40B4-BE49-F238E27FC236}">
                <a16:creationId xmlns:a16="http://schemas.microsoft.com/office/drawing/2014/main" id="{A7F7CA80-4CCE-44A0-ACFE-3D3B26C2974C}"/>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41946" y="3296327"/>
            <a:ext cx="904062" cy="699069"/>
          </a:xfrm>
          <a:prstGeom prst="rect">
            <a:avLst/>
          </a:prstGeom>
        </p:spPr>
      </p:pic>
      <p:pic>
        <p:nvPicPr>
          <p:cNvPr id="26" name="Picture 4">
            <a:extLst>
              <a:ext uri="{FF2B5EF4-FFF2-40B4-BE49-F238E27FC236}">
                <a16:creationId xmlns:a16="http://schemas.microsoft.com/office/drawing/2014/main" id="{A2B03C08-C582-4E3A-98DC-F5AC354A593E}"/>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146429" y="2700745"/>
            <a:ext cx="402510" cy="405862"/>
          </a:xfrm>
          <a:prstGeom prst="rect">
            <a:avLst/>
          </a:prstGeom>
        </p:spPr>
      </p:pic>
      <p:pic>
        <p:nvPicPr>
          <p:cNvPr id="27" name="Picture 6">
            <a:extLst>
              <a:ext uri="{FF2B5EF4-FFF2-40B4-BE49-F238E27FC236}">
                <a16:creationId xmlns:a16="http://schemas.microsoft.com/office/drawing/2014/main" id="{C2B5A694-0083-4B4D-8D7A-48CDF8C2010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526172" y="4840929"/>
            <a:ext cx="405979" cy="405862"/>
          </a:xfrm>
          <a:prstGeom prst="rect">
            <a:avLst/>
          </a:prstGeom>
        </p:spPr>
      </p:pic>
      <p:pic>
        <p:nvPicPr>
          <p:cNvPr id="28" name="Picture 8">
            <a:extLst>
              <a:ext uri="{FF2B5EF4-FFF2-40B4-BE49-F238E27FC236}">
                <a16:creationId xmlns:a16="http://schemas.microsoft.com/office/drawing/2014/main" id="{5B1F9713-B91A-48BE-A466-D1408409CA0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3113288" y="3296326"/>
            <a:ext cx="405979" cy="405862"/>
          </a:xfrm>
          <a:prstGeom prst="rect">
            <a:avLst/>
          </a:prstGeom>
        </p:spPr>
      </p:pic>
      <p:pic>
        <p:nvPicPr>
          <p:cNvPr id="29" name="Picture 10">
            <a:extLst>
              <a:ext uri="{FF2B5EF4-FFF2-40B4-BE49-F238E27FC236}">
                <a16:creationId xmlns:a16="http://schemas.microsoft.com/office/drawing/2014/main" id="{2DED2C9C-BFA0-44DF-8CAD-35736F766CE2}"/>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3696431" y="4058943"/>
            <a:ext cx="405979" cy="405862"/>
          </a:xfrm>
          <a:prstGeom prst="rect">
            <a:avLst/>
          </a:prstGeom>
        </p:spPr>
      </p:pic>
      <p:pic>
        <p:nvPicPr>
          <p:cNvPr id="30" name="Picture 12">
            <a:extLst>
              <a:ext uri="{FF2B5EF4-FFF2-40B4-BE49-F238E27FC236}">
                <a16:creationId xmlns:a16="http://schemas.microsoft.com/office/drawing/2014/main" id="{ABD42E7D-F702-4FC3-B024-9BF0532262B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3519267" y="5514457"/>
            <a:ext cx="405979" cy="405862"/>
          </a:xfrm>
          <a:prstGeom prst="rect">
            <a:avLst/>
          </a:prstGeom>
        </p:spPr>
      </p:pic>
    </p:spTree>
    <p:extLst>
      <p:ext uri="{BB962C8B-B14F-4D97-AF65-F5344CB8AC3E}">
        <p14:creationId xmlns:p14="http://schemas.microsoft.com/office/powerpoint/2010/main" val="304957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Self-Service Dev/Test Environments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88210" y="897205"/>
            <a:ext cx="6390592"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Azure Lab Services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72471" y="2048591"/>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65"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Simplify cloud environment management for developers and testers.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288211" y="2097485"/>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288211" y="3308675"/>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288210" y="4307418"/>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72472" y="3248494"/>
            <a:ext cx="3192574" cy="831119"/>
          </a:xfrm>
          <a:prstGeom prst="rect">
            <a:avLst/>
          </a:prstGeom>
        </p:spPr>
        <p:txBody>
          <a:bodyPr lIns="0" tIns="0" rIns="0" bIns="0">
            <a:noAutofit/>
          </a:bodyPr>
          <a:lstStyle/>
          <a:p>
            <a:pPr defTabSz="913576" fontAlgn="base">
              <a:spcBef>
                <a:spcPct val="0"/>
              </a:spcBef>
              <a:spcAft>
                <a:spcPts val="2353"/>
              </a:spcAft>
              <a:defRPr/>
            </a:pPr>
            <a:r>
              <a:rPr lang="en-US" sz="1765"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Enforce policies and control costs with full visibility</a:t>
            </a:r>
          </a:p>
        </p:txBody>
      </p:sp>
      <p:sp>
        <p:nvSpPr>
          <p:cNvPr id="91" name="Rectangle 90">
            <a:extLst>
              <a:ext uri="{FF2B5EF4-FFF2-40B4-BE49-F238E27FC236}">
                <a16:creationId xmlns:a16="http://schemas.microsoft.com/office/drawing/2014/main" id="{6A8DDD96-5607-4289-8CB2-10F3BC304E79}"/>
              </a:ext>
            </a:extLst>
          </p:cNvPr>
          <p:cNvSpPr/>
          <p:nvPr/>
        </p:nvSpPr>
        <p:spPr>
          <a:xfrm>
            <a:off x="772472" y="4258524"/>
            <a:ext cx="2714809" cy="849443"/>
          </a:xfrm>
          <a:prstGeom prst="rect">
            <a:avLst/>
          </a:prstGeom>
        </p:spPr>
        <p:txBody>
          <a:bodyPr lIns="0" tIns="0" rIns="0" bIns="0">
            <a:noAutofit/>
          </a:bodyPr>
          <a:lstStyle/>
          <a:p>
            <a:pPr defTabSz="913576" fontAlgn="base">
              <a:spcBef>
                <a:spcPct val="0"/>
              </a:spcBef>
              <a:spcAft>
                <a:spcPts val="2353"/>
              </a:spcAft>
              <a:defRPr/>
            </a:pP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Use templates, custom images and formulas to reproduce environments.</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22009" y="5655103"/>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06271" y="5606208"/>
            <a:ext cx="2714809" cy="849443"/>
          </a:xfrm>
          <a:prstGeom prst="rect">
            <a:avLst/>
          </a:prstGeom>
        </p:spPr>
        <p:txBody>
          <a:bodyPr lIns="0" tIns="0" rIns="0" bIns="0">
            <a:noAutofit/>
          </a:bodyPr>
          <a:lstStyle/>
          <a:p>
            <a:pPr defTabSz="913576" fontAlgn="base">
              <a:spcBef>
                <a:spcPct val="0"/>
              </a:spcBef>
              <a:spcAft>
                <a:spcPts val="2353"/>
              </a:spcAft>
              <a:defRPr/>
            </a:pP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Orchestrate with Azure Pipelines or integrate using REST API</a:t>
            </a:r>
          </a:p>
        </p:txBody>
      </p:sp>
      <p:pic>
        <p:nvPicPr>
          <p:cNvPr id="4" name="Picture 3" descr="Screenshot of Azure Lab Services">
            <a:extLst>
              <a:ext uri="{FF2B5EF4-FFF2-40B4-BE49-F238E27FC236}">
                <a16:creationId xmlns:a16="http://schemas.microsoft.com/office/drawing/2014/main" id="{EBF88C27-617D-44A3-8962-C909C58BF2A3}"/>
              </a:ext>
            </a:extLst>
          </p:cNvPr>
          <p:cNvPicPr>
            <a:picLocks noChangeAspect="1"/>
          </p:cNvPicPr>
          <p:nvPr/>
        </p:nvPicPr>
        <p:blipFill rotWithShape="1">
          <a:blip r:embed="rId3"/>
          <a:srcRect r="11823"/>
          <a:stretch/>
        </p:blipFill>
        <p:spPr>
          <a:xfrm>
            <a:off x="4526648" y="2114592"/>
            <a:ext cx="7182326" cy="4089643"/>
          </a:xfrm>
          <a:prstGeom prst="rect">
            <a:avLst/>
          </a:prstGeom>
        </p:spPr>
      </p:pic>
      <p:pic>
        <p:nvPicPr>
          <p:cNvPr id="5" name="Picture 4">
            <a:extLst>
              <a:ext uri="{FF2B5EF4-FFF2-40B4-BE49-F238E27FC236}">
                <a16:creationId xmlns:a16="http://schemas.microsoft.com/office/drawing/2014/main" id="{FB34F43C-11DE-44D9-88B1-A697D088A1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Tree>
    <p:extLst>
      <p:ext uri="{BB962C8B-B14F-4D97-AF65-F5344CB8AC3E}">
        <p14:creationId xmlns:p14="http://schemas.microsoft.com/office/powerpoint/2010/main" val="74777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Infrastructure and Configuration as Code</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7" y="899002"/>
            <a:ext cx="9029109" cy="561169"/>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Azure Resource Manager, Automation &amp; 3</a:t>
            </a:r>
            <a:r>
              <a:rPr lang="en-US" sz="1961" baseline="30000">
                <a:gradFill>
                  <a:gsLst>
                    <a:gs pos="78761">
                      <a:srgbClr val="0072C6"/>
                    </a:gs>
                    <a:gs pos="0">
                      <a:srgbClr val="0072C6"/>
                    </a:gs>
                  </a:gsLst>
                  <a:lin ang="5400000" scaled="0"/>
                </a:gradFill>
              </a:rPr>
              <a:t>rd</a:t>
            </a:r>
            <a:r>
              <a:rPr lang="en-US" sz="1961">
                <a:gradFill>
                  <a:gsLst>
                    <a:gs pos="78761">
                      <a:srgbClr val="0072C6"/>
                    </a:gs>
                    <a:gs pos="0">
                      <a:srgbClr val="0072C6"/>
                    </a:gs>
                  </a:gsLst>
                  <a:lin ang="5400000" scaled="0"/>
                </a:gradFill>
              </a:rPr>
              <a:t> Party Integrations</a:t>
            </a:r>
          </a:p>
        </p:txBody>
      </p:sp>
      <p:sp>
        <p:nvSpPr>
          <p:cNvPr id="35" name="Rectangle 34">
            <a:extLst/>
          </p:cNvPr>
          <p:cNvSpPr/>
          <p:nvPr/>
        </p:nvSpPr>
        <p:spPr bwMode="auto">
          <a:xfrm>
            <a:off x="794998" y="2087933"/>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Infrastructure as Code, </a:t>
            </a:r>
            <a:b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b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built-in</a:t>
            </a:r>
          </a:p>
        </p:txBody>
      </p:sp>
      <p:grpSp>
        <p:nvGrpSpPr>
          <p:cNvPr id="36" name="Group 35">
            <a:extLst>
              <a:ext uri="{C183D7F6-B498-43B3-948B-1728B52AA6E4}">
                <adec:decorative xmlns:adec="http://schemas.microsoft.com/office/drawing/2017/decorative" val="1"/>
              </a:ext>
            </a:extLst>
          </p:cNvPr>
          <p:cNvGrpSpPr/>
          <p:nvPr/>
        </p:nvGrpSpPr>
        <p:grpSpPr>
          <a:xfrm>
            <a:off x="310911" y="2087934"/>
            <a:ext cx="312536" cy="311689"/>
            <a:chOff x="7745382" y="4179584"/>
            <a:chExt cx="216026" cy="215441"/>
          </a:xfrm>
          <a:solidFill>
            <a:schemeClr val="accent1"/>
          </a:solidFill>
        </p:grpSpPr>
        <p:sp>
          <p:nvSpPr>
            <p:cNvPr id="37"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38"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39"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grpSp>
        <p:nvGrpSpPr>
          <p:cNvPr id="40" name="Group 39">
            <a:extLst>
              <a:ext uri="{C183D7F6-B498-43B3-948B-1728B52AA6E4}">
                <adec:decorative xmlns:adec="http://schemas.microsoft.com/office/drawing/2017/decorative" val="1"/>
              </a:ext>
            </a:extLst>
          </p:cNvPr>
          <p:cNvGrpSpPr/>
          <p:nvPr/>
        </p:nvGrpSpPr>
        <p:grpSpPr>
          <a:xfrm>
            <a:off x="310911" y="3579661"/>
            <a:ext cx="312536" cy="311689"/>
            <a:chOff x="7745382" y="4179584"/>
            <a:chExt cx="216026" cy="215441"/>
          </a:xfrm>
          <a:solidFill>
            <a:schemeClr val="accent1"/>
          </a:solidFill>
        </p:grpSpPr>
        <p:sp>
          <p:nvSpPr>
            <p:cNvPr id="41"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42"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43"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sp>
        <p:nvSpPr>
          <p:cNvPr id="48" name="Rectangle 47"/>
          <p:cNvSpPr/>
          <p:nvPr/>
        </p:nvSpPr>
        <p:spPr>
          <a:xfrm>
            <a:off x="794997" y="3568375"/>
            <a:ext cx="3210140" cy="831119"/>
          </a:xfrm>
          <a:prstGeom prst="rect">
            <a:avLst/>
          </a:prstGeom>
        </p:spPr>
        <p:txBody>
          <a:bodyPr lIns="0" tIns="0" rIns="0" bIns="0">
            <a:noAutofit/>
          </a:bodyPr>
          <a:lstStyle/>
          <a:p>
            <a:pPr defTabSz="913576" fontAlgn="base">
              <a:spcBef>
                <a:spcPct val="0"/>
              </a:spcBef>
              <a:spcAft>
                <a:spcPts val="2353"/>
              </a:spcAft>
              <a:defRPr/>
            </a:pP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Support for 3</a:t>
            </a:r>
            <a:r>
              <a:rPr lang="en-US" sz="1765" kern="0" baseline="3000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rd</a:t>
            </a: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party and OSS tooling such as Terraform, Ansible, Chef, Puppet &amp; </a:t>
            </a:r>
            <a:r>
              <a:rPr lang="en-US" sz="1765"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SaltStack</a:t>
            </a:r>
            <a:endPar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pic>
        <p:nvPicPr>
          <p:cNvPr id="4" name="Picture 3" descr="Screenshot of managing an ARM script in the Azure Portal">
            <a:extLst>
              <a:ext uri="{FF2B5EF4-FFF2-40B4-BE49-F238E27FC236}">
                <a16:creationId xmlns:a16="http://schemas.microsoft.com/office/drawing/2014/main" id="{B08D2752-D443-4C90-8C79-B563F23C0C77}"/>
              </a:ext>
            </a:extLst>
          </p:cNvPr>
          <p:cNvPicPr>
            <a:picLocks noChangeAspect="1"/>
          </p:cNvPicPr>
          <p:nvPr/>
        </p:nvPicPr>
        <p:blipFill rotWithShape="1">
          <a:blip r:embed="rId3"/>
          <a:srcRect t="-1127" b="589"/>
          <a:stretch/>
        </p:blipFill>
        <p:spPr>
          <a:xfrm>
            <a:off x="4528927" y="2044206"/>
            <a:ext cx="7203159" cy="4116774"/>
          </a:xfrm>
          <a:prstGeom prst="rect">
            <a:avLst/>
          </a:prstGeom>
        </p:spPr>
      </p:pic>
      <p:sp>
        <p:nvSpPr>
          <p:cNvPr id="33" name="Rectangle 32">
            <a:extLst>
              <a:ext uri="{FF2B5EF4-FFF2-40B4-BE49-F238E27FC236}">
                <a16:creationId xmlns:a16="http://schemas.microsoft.com/office/drawing/2014/main" id="{3589C5CC-1BD7-4E1C-BDB5-0D836515730A}"/>
              </a:ext>
            </a:extLst>
          </p:cNvPr>
          <p:cNvSpPr/>
          <p:nvPr/>
        </p:nvSpPr>
        <p:spPr bwMode="auto">
          <a:xfrm>
            <a:off x="795171" y="2923631"/>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Azure Config &amp; Automation</a:t>
            </a:r>
          </a:p>
        </p:txBody>
      </p:sp>
      <p:grpSp>
        <p:nvGrpSpPr>
          <p:cNvPr id="34" name="Group 33">
            <a:extLst>
              <a:ext uri="{FF2B5EF4-FFF2-40B4-BE49-F238E27FC236}">
                <a16:creationId xmlns:a16="http://schemas.microsoft.com/office/drawing/2014/main" id="{00731F6D-B48D-466F-B344-21AB9B49FEE1}"/>
              </a:ext>
              <a:ext uri="{C183D7F6-B498-43B3-948B-1728B52AA6E4}">
                <adec:decorative xmlns:adec="http://schemas.microsoft.com/office/drawing/2017/decorative" val="1"/>
              </a:ext>
            </a:extLst>
          </p:cNvPr>
          <p:cNvGrpSpPr/>
          <p:nvPr/>
        </p:nvGrpSpPr>
        <p:grpSpPr>
          <a:xfrm>
            <a:off x="311084" y="2923632"/>
            <a:ext cx="312536" cy="311689"/>
            <a:chOff x="7745382" y="4179584"/>
            <a:chExt cx="216026" cy="215441"/>
          </a:xfrm>
          <a:solidFill>
            <a:schemeClr val="accent1"/>
          </a:solidFill>
        </p:grpSpPr>
        <p:sp>
          <p:nvSpPr>
            <p:cNvPr id="45" name="Freeform 14">
              <a:extLst>
                <a:ext uri="{FF2B5EF4-FFF2-40B4-BE49-F238E27FC236}">
                  <a16:creationId xmlns:a16="http://schemas.microsoft.com/office/drawing/2014/main" id="{705143F4-3127-4E4D-A04B-21212634B8D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46" name="Freeform 15">
              <a:extLst>
                <a:ext uri="{FF2B5EF4-FFF2-40B4-BE49-F238E27FC236}">
                  <a16:creationId xmlns:a16="http://schemas.microsoft.com/office/drawing/2014/main" id="{959720F1-8A73-4492-B602-41F87AF0DA71}"/>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47" name="Freeform 16">
              <a:extLst>
                <a:ext uri="{FF2B5EF4-FFF2-40B4-BE49-F238E27FC236}">
                  <a16:creationId xmlns:a16="http://schemas.microsoft.com/office/drawing/2014/main" id="{F939CBFD-C8C8-4647-85E6-C08FA1D8E874}"/>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pic>
        <p:nvPicPr>
          <p:cNvPr id="31" name="Picture 30" descr="Chef">
            <a:extLst>
              <a:ext uri="{FF2B5EF4-FFF2-40B4-BE49-F238E27FC236}">
                <a16:creationId xmlns:a16="http://schemas.microsoft.com/office/drawing/2014/main" id="{46B12163-DA5C-4775-BAF6-4668C25BD82A}"/>
              </a:ext>
            </a:extLst>
          </p:cNvPr>
          <p:cNvPicPr>
            <a:picLocks noChangeAspect="1"/>
          </p:cNvPicPr>
          <p:nvPr/>
        </p:nvPicPr>
        <p:blipFill rotWithShape="1">
          <a:blip r:embed="rId4">
            <a:clrChange>
              <a:clrFrom>
                <a:srgbClr val="FEFEFE"/>
              </a:clrFrom>
              <a:clrTo>
                <a:srgbClr val="FEFEFE">
                  <a:alpha val="0"/>
                </a:srgbClr>
              </a:clrTo>
            </a:clrChange>
          </a:blip>
          <a:srcRect l="24401" r="21955"/>
          <a:stretch/>
        </p:blipFill>
        <p:spPr>
          <a:xfrm>
            <a:off x="2953700" y="5019560"/>
            <a:ext cx="564543" cy="696719"/>
          </a:xfrm>
          <a:prstGeom prst="rect">
            <a:avLst/>
          </a:prstGeom>
        </p:spPr>
      </p:pic>
      <p:pic>
        <p:nvPicPr>
          <p:cNvPr id="32" name="Picture 31" descr="Ansible">
            <a:extLst>
              <a:ext uri="{FF2B5EF4-FFF2-40B4-BE49-F238E27FC236}">
                <a16:creationId xmlns:a16="http://schemas.microsoft.com/office/drawing/2014/main" id="{5209F984-4819-4E7B-AC43-41D5515757F1}"/>
              </a:ext>
            </a:extLst>
          </p:cNvPr>
          <p:cNvPicPr>
            <a:picLocks noChangeAspect="1"/>
          </p:cNvPicPr>
          <p:nvPr/>
        </p:nvPicPr>
        <p:blipFill>
          <a:blip r:embed="rId5"/>
          <a:stretch>
            <a:fillRect/>
          </a:stretch>
        </p:blipFill>
        <p:spPr>
          <a:xfrm>
            <a:off x="1815746" y="5019561"/>
            <a:ext cx="565409" cy="565409"/>
          </a:xfrm>
          <a:prstGeom prst="rect">
            <a:avLst/>
          </a:prstGeom>
        </p:spPr>
      </p:pic>
      <p:pic>
        <p:nvPicPr>
          <p:cNvPr id="44" name="Picture 43" descr="Puppet">
            <a:extLst>
              <a:ext uri="{FF2B5EF4-FFF2-40B4-BE49-F238E27FC236}">
                <a16:creationId xmlns:a16="http://schemas.microsoft.com/office/drawing/2014/main" id="{783CCB69-320C-4CE2-AFA7-29E3D0C5F3C0}"/>
              </a:ext>
            </a:extLst>
          </p:cNvPr>
          <p:cNvPicPr>
            <a:picLocks noChangeAspect="1"/>
          </p:cNvPicPr>
          <p:nvPr/>
        </p:nvPicPr>
        <p:blipFill>
          <a:blip r:embed="rId6"/>
          <a:stretch>
            <a:fillRect/>
          </a:stretch>
        </p:blipFill>
        <p:spPr>
          <a:xfrm>
            <a:off x="403681" y="6064848"/>
            <a:ext cx="856134" cy="300934"/>
          </a:xfrm>
          <a:prstGeom prst="rect">
            <a:avLst/>
          </a:prstGeom>
        </p:spPr>
      </p:pic>
      <p:pic>
        <p:nvPicPr>
          <p:cNvPr id="49" name="Picture 48" descr="Terraform">
            <a:extLst>
              <a:ext uri="{FF2B5EF4-FFF2-40B4-BE49-F238E27FC236}">
                <a16:creationId xmlns:a16="http://schemas.microsoft.com/office/drawing/2014/main" id="{ED7F19A2-90A6-4B1B-963F-7782C21CC323}"/>
              </a:ext>
            </a:extLst>
          </p:cNvPr>
          <p:cNvPicPr>
            <a:picLocks noChangeAspect="1"/>
          </p:cNvPicPr>
          <p:nvPr/>
        </p:nvPicPr>
        <p:blipFill>
          <a:blip r:embed="rId7"/>
          <a:stretch>
            <a:fillRect/>
          </a:stretch>
        </p:blipFill>
        <p:spPr>
          <a:xfrm>
            <a:off x="333171" y="5044237"/>
            <a:ext cx="1129418" cy="516741"/>
          </a:xfrm>
          <a:prstGeom prst="rect">
            <a:avLst/>
          </a:prstGeom>
        </p:spPr>
      </p:pic>
      <p:pic>
        <p:nvPicPr>
          <p:cNvPr id="50" name="Picture 49" descr="Salt Stack">
            <a:extLst>
              <a:ext uri="{FF2B5EF4-FFF2-40B4-BE49-F238E27FC236}">
                <a16:creationId xmlns:a16="http://schemas.microsoft.com/office/drawing/2014/main" id="{6F11C3D8-32FB-4934-A37C-0DAB1E623AED}"/>
              </a:ext>
            </a:extLst>
          </p:cNvPr>
          <p:cNvPicPr>
            <a:picLocks noChangeAspect="1"/>
          </p:cNvPicPr>
          <p:nvPr/>
        </p:nvPicPr>
        <p:blipFill>
          <a:blip r:embed="rId8"/>
          <a:stretch>
            <a:fillRect/>
          </a:stretch>
        </p:blipFill>
        <p:spPr>
          <a:xfrm>
            <a:off x="1788748" y="5827918"/>
            <a:ext cx="1043270" cy="537864"/>
          </a:xfrm>
          <a:prstGeom prst="rect">
            <a:avLst/>
          </a:prstGeom>
        </p:spPr>
      </p:pic>
      <p:pic>
        <p:nvPicPr>
          <p:cNvPr id="52" name="Picture 51">
            <a:extLst>
              <a:ext uri="{FF2B5EF4-FFF2-40B4-BE49-F238E27FC236}">
                <a16:creationId xmlns:a16="http://schemas.microsoft.com/office/drawing/2014/main" id="{9DFCAC85-075E-49B2-AEC7-F629FCED763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Tree>
    <p:extLst>
      <p:ext uri="{BB962C8B-B14F-4D97-AF65-F5344CB8AC3E}">
        <p14:creationId xmlns:p14="http://schemas.microsoft.com/office/powerpoint/2010/main" val="362595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75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75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75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5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75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8" grpId="0"/>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p:cNvPr>
          <p:cNvSpPr/>
          <p:nvPr/>
        </p:nvSpPr>
        <p:spPr bwMode="auto">
          <a:xfrm>
            <a:off x="776753" y="1977713"/>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65" kern="0">
                <a:solidFill>
                  <a:srgbClr val="505050"/>
                </a:solidFill>
                <a:latin typeface="Segoe UI Semilight" panose="020B0402040204020203" pitchFamily="34" charset="0"/>
                <a:ea typeface="Segoe UI Light" charset="0"/>
                <a:cs typeface="Segoe UI Semilight" panose="020B0402040204020203" pitchFamily="34" charset="0"/>
              </a:rPr>
              <a:t>Gain full visibility and control of your cloud security state</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Continuous Security</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5906973"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Azure Security Center</a:t>
            </a:r>
          </a:p>
        </p:txBody>
      </p:sp>
      <p:grpSp>
        <p:nvGrpSpPr>
          <p:cNvPr id="15" name="Group 14">
            <a:extLst>
              <a:ext uri="{C183D7F6-B498-43B3-948B-1728B52AA6E4}">
                <adec:decorative xmlns:adec="http://schemas.microsoft.com/office/drawing/2017/decorative" val="1"/>
              </a:ext>
            </a:extLst>
          </p:cNvPr>
          <p:cNvGrpSpPr/>
          <p:nvPr/>
        </p:nvGrpSpPr>
        <p:grpSpPr>
          <a:xfrm>
            <a:off x="292527" y="2008604"/>
            <a:ext cx="312537" cy="311688"/>
            <a:chOff x="7745382" y="4179584"/>
            <a:chExt cx="216026" cy="215441"/>
          </a:xfrm>
          <a:solidFill>
            <a:srgbClr val="737373"/>
          </a:solidFill>
        </p:grpSpPr>
        <p:sp>
          <p:nvSpPr>
            <p:cNvPr id="16"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17"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18"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grpSp>
        <p:nvGrpSpPr>
          <p:cNvPr id="19" name="Group 18">
            <a:extLst>
              <a:ext uri="{C183D7F6-B498-43B3-948B-1728B52AA6E4}">
                <adec:decorative xmlns:adec="http://schemas.microsoft.com/office/drawing/2017/decorative" val="1"/>
              </a:ext>
            </a:extLst>
          </p:cNvPr>
          <p:cNvGrpSpPr/>
          <p:nvPr/>
        </p:nvGrpSpPr>
        <p:grpSpPr>
          <a:xfrm>
            <a:off x="292527" y="2918055"/>
            <a:ext cx="312537" cy="311688"/>
            <a:chOff x="7745382" y="4179584"/>
            <a:chExt cx="216026" cy="215441"/>
          </a:xfrm>
          <a:solidFill>
            <a:srgbClr val="737373"/>
          </a:solidFill>
        </p:grpSpPr>
        <p:sp>
          <p:nvSpPr>
            <p:cNvPr id="20"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21"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22"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grpSp>
        <p:nvGrpSpPr>
          <p:cNvPr id="23" name="Group 22">
            <a:extLst>
              <a:ext uri="{C183D7F6-B498-43B3-948B-1728B52AA6E4}">
                <adec:decorative xmlns:adec="http://schemas.microsoft.com/office/drawing/2017/decorative" val="1"/>
              </a:ext>
            </a:extLst>
          </p:cNvPr>
          <p:cNvGrpSpPr/>
          <p:nvPr/>
        </p:nvGrpSpPr>
        <p:grpSpPr>
          <a:xfrm>
            <a:off x="292492" y="4084875"/>
            <a:ext cx="312536" cy="311689"/>
            <a:chOff x="7745382" y="4179584"/>
            <a:chExt cx="216026" cy="215441"/>
          </a:xfrm>
          <a:solidFill>
            <a:srgbClr val="737373"/>
          </a:solidFill>
        </p:grpSpPr>
        <p:sp>
          <p:nvSpPr>
            <p:cNvPr id="24"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25"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26"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sp>
        <p:nvSpPr>
          <p:cNvPr id="4" name="Rectangle 3"/>
          <p:cNvSpPr/>
          <p:nvPr/>
        </p:nvSpPr>
        <p:spPr>
          <a:xfrm>
            <a:off x="776752" y="2875878"/>
            <a:ext cx="3302827" cy="831119"/>
          </a:xfrm>
          <a:prstGeom prst="rect">
            <a:avLst/>
          </a:prstGeom>
        </p:spPr>
        <p:txBody>
          <a:bodyPr lIns="0" tIns="0" rIns="0" bIns="0">
            <a:noAutofit/>
          </a:bodyPr>
          <a:lstStyle/>
          <a:p>
            <a:pPr defTabSz="913576" fontAlgn="base">
              <a:spcBef>
                <a:spcPct val="0"/>
              </a:spcBef>
              <a:spcAft>
                <a:spcPts val="2353"/>
              </a:spcAft>
              <a:defRPr/>
            </a:pPr>
            <a:r>
              <a:rPr lang="en-US" sz="1765" kern="0">
                <a:solidFill>
                  <a:srgbClr val="505050"/>
                </a:solidFill>
                <a:latin typeface="Segoe UI Semilight" panose="020B0402040204020203" pitchFamily="34" charset="0"/>
                <a:ea typeface="Segoe UI Light" charset="0"/>
                <a:cs typeface="Segoe UI Semilight" panose="020B0402040204020203" pitchFamily="34" charset="0"/>
              </a:rPr>
              <a:t>Leverage ML to Proactively identify and mitigate risks to reduce exposure to attacks</a:t>
            </a:r>
          </a:p>
        </p:txBody>
      </p:sp>
      <p:sp>
        <p:nvSpPr>
          <p:cNvPr id="5" name="Rectangle 4"/>
          <p:cNvSpPr/>
          <p:nvPr/>
        </p:nvSpPr>
        <p:spPr>
          <a:xfrm>
            <a:off x="776754" y="4053965"/>
            <a:ext cx="2714809" cy="849443"/>
          </a:xfrm>
          <a:prstGeom prst="rect">
            <a:avLst/>
          </a:prstGeom>
        </p:spPr>
        <p:txBody>
          <a:bodyPr lIns="0" tIns="0" rIns="0" bIns="0">
            <a:noAutofit/>
          </a:bodyPr>
          <a:lstStyle/>
          <a:p>
            <a:pPr defTabSz="913576" fontAlgn="base">
              <a:spcBef>
                <a:spcPct val="0"/>
              </a:spcBef>
              <a:spcAft>
                <a:spcPts val="2353"/>
              </a:spcAft>
              <a:defRPr/>
            </a:pPr>
            <a:r>
              <a:rPr lang="en-US" sz="1765" kern="0">
                <a:solidFill>
                  <a:srgbClr val="505050"/>
                </a:solidFill>
                <a:latin typeface="Segoe UI Semilight" panose="020B0402040204020203" pitchFamily="34" charset="0"/>
                <a:ea typeface="Segoe UI Light" charset="0"/>
                <a:cs typeface="Segoe UI Semilight" panose="020B0402040204020203" pitchFamily="34" charset="0"/>
              </a:rPr>
              <a:t>Quickly detect and respond to threats with advanced analytics</a:t>
            </a:r>
          </a:p>
        </p:txBody>
      </p:sp>
      <p:pic>
        <p:nvPicPr>
          <p:cNvPr id="37" name="Picture 36" descr="Screenshot of Azure Security Center">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06760" y="2088233"/>
            <a:ext cx="7225324" cy="4054806"/>
          </a:xfrm>
          <a:prstGeom prst="rect">
            <a:avLst/>
          </a:prstGeom>
          <a:effectLst>
            <a:innerShdw blurRad="127000" dist="63500" dir="13500000">
              <a:prstClr val="black">
                <a:alpha val="25000"/>
              </a:prstClr>
            </a:innerShdw>
          </a:effectLst>
        </p:spPr>
      </p:pic>
      <p:pic>
        <p:nvPicPr>
          <p:cNvPr id="1026" name="Picture 2" descr="ISO and AICPA certified">
            <a:extLst>
              <a:ext uri="{FF2B5EF4-FFF2-40B4-BE49-F238E27FC236}">
                <a16:creationId xmlns:a16="http://schemas.microsoft.com/office/drawing/2014/main" id="{23B26F44-04BC-4E01-B641-70930CB9E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230" y="4987054"/>
            <a:ext cx="3516990" cy="165895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3E50337-A1F8-472F-83DB-A05E8B3A6E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Tree>
    <p:extLst>
      <p:ext uri="{BB962C8B-B14F-4D97-AF65-F5344CB8AC3E}">
        <p14:creationId xmlns:p14="http://schemas.microsoft.com/office/powerpoint/2010/main" val="101751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7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7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A445AD-1AA4-4F8E-A452-05B81670CD31}"/>
              </a:ext>
            </a:extLst>
          </p:cNvPr>
          <p:cNvSpPr>
            <a:spLocks noGrp="1"/>
          </p:cNvSpPr>
          <p:nvPr>
            <p:ph type="body" sz="quarter" idx="10"/>
          </p:nvPr>
        </p:nvSpPr>
        <p:spPr>
          <a:xfrm>
            <a:off x="437318" y="1120573"/>
            <a:ext cx="11339774" cy="271613"/>
          </a:xfrm>
        </p:spPr>
        <p:txBody>
          <a:bodyPr/>
          <a:lstStyle/>
          <a:p>
            <a:endParaRPr lang="en-IN"/>
          </a:p>
        </p:txBody>
      </p:sp>
      <p:sp>
        <p:nvSpPr>
          <p:cNvPr id="3" name="Title 2">
            <a:extLst>
              <a:ext uri="{FF2B5EF4-FFF2-40B4-BE49-F238E27FC236}">
                <a16:creationId xmlns:a16="http://schemas.microsoft.com/office/drawing/2014/main" id="{261EFC7E-2ADB-41CE-A0C9-757E6284FEBD}"/>
              </a:ext>
            </a:extLst>
          </p:cNvPr>
          <p:cNvSpPr>
            <a:spLocks noGrp="1"/>
          </p:cNvSpPr>
          <p:nvPr>
            <p:ph type="title"/>
          </p:nvPr>
        </p:nvSpPr>
        <p:spPr/>
        <p:txBody>
          <a:bodyPr/>
          <a:lstStyle/>
          <a:p>
            <a:r>
              <a:rPr lang="en-IN" dirty="0"/>
              <a:t>What is DevOps?</a:t>
            </a:r>
          </a:p>
        </p:txBody>
      </p:sp>
      <p:pic>
        <p:nvPicPr>
          <p:cNvPr id="4" name="Picture 3">
            <a:extLst>
              <a:ext uri="{FF2B5EF4-FFF2-40B4-BE49-F238E27FC236}">
                <a16:creationId xmlns:a16="http://schemas.microsoft.com/office/drawing/2014/main" id="{34517019-5E21-415D-9E46-C63A1139BC9F}"/>
              </a:ext>
            </a:extLst>
          </p:cNvPr>
          <p:cNvPicPr>
            <a:picLocks noChangeAspect="1"/>
          </p:cNvPicPr>
          <p:nvPr/>
        </p:nvPicPr>
        <p:blipFill>
          <a:blip r:embed="rId2"/>
          <a:stretch>
            <a:fillRect/>
          </a:stretch>
        </p:blipFill>
        <p:spPr>
          <a:xfrm>
            <a:off x="1780400" y="1120902"/>
            <a:ext cx="8628089" cy="5051727"/>
          </a:xfrm>
          <a:prstGeom prst="rect">
            <a:avLst/>
          </a:prstGeom>
        </p:spPr>
      </p:pic>
    </p:spTree>
    <p:extLst>
      <p:ext uri="{BB962C8B-B14F-4D97-AF65-F5344CB8AC3E}">
        <p14:creationId xmlns:p14="http://schemas.microsoft.com/office/powerpoint/2010/main" val="112262110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Smarter Insights, Faster</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9" y="899001"/>
            <a:ext cx="9649710"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Azure Monitor, Application Insights &amp; Log Analytics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Pre-defined solutions with smart thresholds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231387"/>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276783"/>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3220100"/>
            <a:ext cx="3192574" cy="831119"/>
          </a:xfrm>
          <a:prstGeom prst="rect">
            <a:avLst/>
          </a:prstGeom>
        </p:spPr>
        <p:txBody>
          <a:bodyPr lIns="0" tIns="0" rIns="0" bIns="0">
            <a:noAutofit/>
          </a:bodyPr>
          <a:lstStyle/>
          <a:p>
            <a:pPr defTabSz="913576" fontAlgn="base">
              <a:spcBef>
                <a:spcPct val="0"/>
              </a:spcBef>
              <a:spcAft>
                <a:spcPts val="2353"/>
              </a:spcAft>
              <a:defRPr/>
            </a:pP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Visualize data in intuitive and customizable dashboards</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4276783"/>
            <a:ext cx="2714809" cy="849443"/>
          </a:xfrm>
          <a:prstGeom prst="rect">
            <a:avLst/>
          </a:prstGeom>
        </p:spPr>
        <p:txBody>
          <a:bodyPr lIns="0" tIns="0" rIns="0" bIns="0">
            <a:noAutofit/>
          </a:bodyPr>
          <a:lstStyle/>
          <a:p>
            <a:pPr defTabSz="913576" fontAlgn="base">
              <a:spcBef>
                <a:spcPct val="0"/>
              </a:spcBef>
              <a:spcAft>
                <a:spcPts val="2353"/>
              </a:spcAft>
              <a:defRPr/>
            </a:pP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Separate the signal from the noise and accelerate root-cause analysis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44710" y="5515739"/>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28972" y="5515739"/>
            <a:ext cx="2714809" cy="849443"/>
          </a:xfrm>
          <a:prstGeom prst="rect">
            <a:avLst/>
          </a:prstGeom>
        </p:spPr>
        <p:txBody>
          <a:bodyPr lIns="0" tIns="0" rIns="0" bIns="0">
            <a:noAutofit/>
          </a:bodyPr>
          <a:lstStyle/>
          <a:p>
            <a:pPr defTabSz="913576" fontAlgn="base">
              <a:spcBef>
                <a:spcPct val="0"/>
              </a:spcBef>
              <a:spcAft>
                <a:spcPts val="2353"/>
              </a:spcAft>
              <a:defRPr/>
            </a:pP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Integrate your existing processes &amp; tools like Service Now</a:t>
            </a:r>
          </a:p>
        </p:txBody>
      </p:sp>
      <p:pic>
        <p:nvPicPr>
          <p:cNvPr id="36" name="Picture 35" descr="Screenshot of Azure Monitoring">
            <a:extLst>
              <a:ext uri="{FF2B5EF4-FFF2-40B4-BE49-F238E27FC236}">
                <a16:creationId xmlns:a16="http://schemas.microsoft.com/office/drawing/2014/main" id="{70C0BDE3-9D62-4F0C-9C98-F7D9BF2A02B6}"/>
              </a:ext>
            </a:extLst>
          </p:cNvPr>
          <p:cNvPicPr>
            <a:picLocks noChangeAspect="1"/>
          </p:cNvPicPr>
          <p:nvPr/>
        </p:nvPicPr>
        <p:blipFill rotWithShape="1">
          <a:blip r:embed="rId3"/>
          <a:srcRect b="9162"/>
          <a:stretch/>
        </p:blipFill>
        <p:spPr>
          <a:xfrm>
            <a:off x="4532983" y="2110930"/>
            <a:ext cx="7175988" cy="4059559"/>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Tree>
    <p:extLst>
      <p:ext uri="{BB962C8B-B14F-4D97-AF65-F5344CB8AC3E}">
        <p14:creationId xmlns:p14="http://schemas.microsoft.com/office/powerpoint/2010/main" val="136754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599419" y="5086945"/>
            <a:ext cx="9113410" cy="1365587"/>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8403" y="1653725"/>
            <a:ext cx="2021176"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r>
              <a:rPr lang="en-US" sz="1765">
                <a:solidFill>
                  <a:schemeClr val="tx1">
                    <a:lumMod val="65000"/>
                    <a:lumOff val="35000"/>
                  </a:schemeClr>
                </a:solidFill>
              </a:rPr>
              <a:t>Mix and match to create </a:t>
            </a:r>
            <a:br>
              <a:rPr lang="en-US" sz="1765">
                <a:solidFill>
                  <a:schemeClr val="tx1">
                    <a:lumMod val="65000"/>
                    <a:lumOff val="35000"/>
                  </a:schemeClr>
                </a:solidFill>
                <a:cs typeface="Segoe UI"/>
              </a:rPr>
            </a:br>
            <a:r>
              <a:rPr lang="en-US" sz="1765">
                <a:solidFill>
                  <a:schemeClr val="tx1">
                    <a:lumMod val="65000"/>
                    <a:lumOff val="35000"/>
                  </a:schemeClr>
                </a:solidFill>
              </a:rPr>
              <a:t>workflows with tools from Microsoft, open source or your favorite 3rd party tools</a:t>
            </a:r>
            <a:endParaRPr lang="en-US" sz="1765">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666974" y="1475129"/>
            <a:ext cx="2444468" cy="243453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12807" y="1417588"/>
            <a:ext cx="2487634" cy="248248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775725" y="1494252"/>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472845" y="2150827"/>
            <a:ext cx="939157" cy="1264372"/>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276569" y="1333771"/>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35735" y="2954986"/>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07269" y="350878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819103" y="2505613"/>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963174" y="1687859"/>
            <a:ext cx="281403" cy="297381"/>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448349" y="1503095"/>
            <a:ext cx="305498" cy="321466"/>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985330" y="2653321"/>
            <a:ext cx="340778" cy="340679"/>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040456" y="3631530"/>
            <a:ext cx="398304" cy="398190"/>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791444" y="3092225"/>
            <a:ext cx="352849" cy="360778"/>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673519" y="1484696"/>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387082" y="2160444"/>
            <a:ext cx="924248" cy="1264372"/>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183518" y="131462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514388" y="297418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804735" y="3518404"/>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745081" y="251522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52453" y="5565803"/>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273483" y="5565835"/>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03760"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218413"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237705" y="5565931"/>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8925791" y="2660522"/>
            <a:ext cx="281403" cy="305409"/>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6864388" y="1635030"/>
            <a:ext cx="289435" cy="289352"/>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373647" y="1476073"/>
            <a:ext cx="289435" cy="297380"/>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646279" y="3166689"/>
            <a:ext cx="384975" cy="290656"/>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7976496" y="3628456"/>
            <a:ext cx="314419" cy="447374"/>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786414" y="1673786"/>
            <a:ext cx="1626014"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r>
              <a:rPr lang="en-US" sz="1765" dirty="0">
                <a:solidFill>
                  <a:schemeClr val="tx1">
                    <a:lumMod val="65000"/>
                    <a:lumOff val="35000"/>
                  </a:schemeClr>
                </a:solidFill>
              </a:rPr>
              <a:t>Azure DevOps lets </a:t>
            </a:r>
            <a:br>
              <a:rPr lang="en-US" sz="1765" dirty="0">
                <a:solidFill>
                  <a:schemeClr val="tx1">
                    <a:lumMod val="65000"/>
                    <a:lumOff val="35000"/>
                  </a:schemeClr>
                </a:solidFill>
                <a:cs typeface="Segoe UI"/>
              </a:rPr>
            </a:br>
            <a:r>
              <a:rPr lang="en-US" sz="1765" dirty="0">
                <a:solidFill>
                  <a:schemeClr val="tx1">
                    <a:lumMod val="65000"/>
                    <a:lumOff val="35000"/>
                  </a:schemeClr>
                </a:solidFill>
              </a:rPr>
              <a:t>developers </a:t>
            </a:r>
            <a:br>
              <a:rPr lang="en-US" sz="1765" dirty="0">
                <a:solidFill>
                  <a:schemeClr val="tx1">
                    <a:lumMod val="65000"/>
                    <a:lumOff val="35000"/>
                  </a:schemeClr>
                </a:solidFill>
                <a:cs typeface="Segoe UI"/>
              </a:rPr>
            </a:br>
            <a:r>
              <a:rPr lang="en-US" sz="1765" dirty="0">
                <a:solidFill>
                  <a:schemeClr val="tx1">
                    <a:lumMod val="65000"/>
                    <a:lumOff val="35000"/>
                  </a:schemeClr>
                </a:solidFill>
              </a:rPr>
              <a:t>choose the tools that</a:t>
            </a:r>
            <a:r>
              <a:rPr lang="en-US" sz="1765" dirty="0">
                <a:solidFill>
                  <a:schemeClr val="tx1">
                    <a:lumMod val="65000"/>
                    <a:lumOff val="35000"/>
                  </a:schemeClr>
                </a:solidFill>
                <a:cs typeface="Segoe UI"/>
              </a:rPr>
              <a:t> </a:t>
            </a:r>
            <a:r>
              <a:rPr lang="en-US" sz="1765" dirty="0">
                <a:solidFill>
                  <a:schemeClr val="tx1">
                    <a:lumMod val="65000"/>
                    <a:lumOff val="35000"/>
                  </a:schemeClr>
                </a:solidFill>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190185"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323009"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328707"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427" y="4853259"/>
            <a:ext cx="7325975" cy="46737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a:r>
              <a:rPr lang="en-US" sz="1568" dirty="0">
                <a:solidFill>
                  <a:schemeClr val="tx1">
                    <a:lumMod val="65000"/>
                    <a:lumOff val="35000"/>
                  </a:schemeClr>
                </a:solidFill>
              </a:rPr>
              <a:t>Target any cloud, on-prem or both and deploy to the servers you need</a:t>
            </a:r>
            <a:endParaRPr lang="en-US" sz="1568"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287095" y="5648388"/>
            <a:ext cx="436291" cy="371377"/>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160552" y="5673970"/>
            <a:ext cx="555572" cy="275426"/>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119363" y="5635651"/>
            <a:ext cx="737829" cy="361696"/>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082965" y="5476221"/>
            <a:ext cx="761809" cy="742455"/>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106055" y="5525552"/>
            <a:ext cx="819365" cy="591337"/>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400446" y="5701489"/>
            <a:ext cx="296576" cy="277328"/>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426371" y="5653557"/>
            <a:ext cx="354131" cy="349256"/>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9443862" y="5635825"/>
            <a:ext cx="313750" cy="394433"/>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3A82-6DED-4331-8193-F924825EED84}"/>
              </a:ext>
            </a:extLst>
          </p:cNvPr>
          <p:cNvSpPr>
            <a:spLocks noGrp="1"/>
          </p:cNvSpPr>
          <p:nvPr>
            <p:ph type="title"/>
          </p:nvPr>
        </p:nvSpPr>
        <p:spPr/>
        <p:txBody>
          <a:bodyPr/>
          <a:lstStyle/>
          <a:p>
            <a:r>
              <a:rPr lang="en-GB" dirty="0"/>
              <a:t>Azure DevOps supports small teams to largest enterprises</a:t>
            </a:r>
            <a:endParaRPr lang="en-US" dirty="0"/>
          </a:p>
        </p:txBody>
      </p:sp>
      <p:pic>
        <p:nvPicPr>
          <p:cNvPr id="7" name="Picture 6" descr="Shell">
            <a:extLst>
              <a:ext uri="{FF2B5EF4-FFF2-40B4-BE49-F238E27FC236}">
                <a16:creationId xmlns:a16="http://schemas.microsoft.com/office/drawing/2014/main" id="{54F438D9-CE35-4A70-AABC-113511773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314" y="1100237"/>
            <a:ext cx="554846" cy="501582"/>
          </a:xfrm>
          <a:prstGeom prst="rect">
            <a:avLst/>
          </a:prstGeom>
        </p:spPr>
      </p:pic>
      <p:pic>
        <p:nvPicPr>
          <p:cNvPr id="17" name="Picture 16" descr="Columbia Sportswear">
            <a:extLst>
              <a:ext uri="{FF2B5EF4-FFF2-40B4-BE49-F238E27FC236}">
                <a16:creationId xmlns:a16="http://schemas.microsoft.com/office/drawing/2014/main" id="{BDF6B7B9-51A6-4A19-841A-F3DC67D1CD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314" y="4063654"/>
            <a:ext cx="1872358" cy="370357"/>
          </a:xfrm>
          <a:prstGeom prst="rect">
            <a:avLst/>
          </a:prstGeom>
        </p:spPr>
      </p:pic>
      <p:sp>
        <p:nvSpPr>
          <p:cNvPr id="15" name="Rectangle 14">
            <a:extLst>
              <a:ext uri="{FF2B5EF4-FFF2-40B4-BE49-F238E27FC236}">
                <a16:creationId xmlns:a16="http://schemas.microsoft.com/office/drawing/2014/main" id="{95DB607E-8A93-4D16-9F80-644F346CE9C4}"/>
              </a:ext>
            </a:extLst>
          </p:cNvPr>
          <p:cNvSpPr/>
          <p:nvPr/>
        </p:nvSpPr>
        <p:spPr bwMode="auto">
          <a:xfrm>
            <a:off x="801515" y="1674334"/>
            <a:ext cx="4731422" cy="21066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2339" tIns="143428" rIns="179285" bIns="143428" numCol="1" spcCol="0" rtlCol="0" fromWordArt="0" anchor="ctr" anchorCtr="0" forceAA="0" compatLnSpc="1">
            <a:prstTxWarp prst="textNoShape">
              <a:avLst/>
            </a:prstTxWarp>
            <a:noAutofit/>
          </a:bodyPr>
          <a:lstStyle/>
          <a:p>
            <a:r>
              <a:rPr lang="en-GB" sz="1765" dirty="0">
                <a:solidFill>
                  <a:schemeClr val="tx1">
                    <a:lumMod val="50000"/>
                    <a:lumOff val="50000"/>
                  </a:schemeClr>
                </a:solidFill>
              </a:rPr>
              <a:t>  Instead of telling people to wait for 6 months for a new feature, we can give it to them in a few weeks…Our 2800 worldwide developers can use the same backlog, user stories and tests whether they’re on Windows or Linux… building for iOS or Android.</a:t>
            </a:r>
            <a:endParaRPr lang="en-US" sz="1765" dirty="0">
              <a:solidFill>
                <a:schemeClr val="tx1">
                  <a:lumMod val="50000"/>
                  <a:lumOff val="50000"/>
                </a:schemeClr>
              </a:solidFill>
            </a:endParaRPr>
          </a:p>
        </p:txBody>
      </p:sp>
      <p:sp>
        <p:nvSpPr>
          <p:cNvPr id="16" name="Rectangle 15">
            <a:extLst>
              <a:ext uri="{FF2B5EF4-FFF2-40B4-BE49-F238E27FC236}">
                <a16:creationId xmlns:a16="http://schemas.microsoft.com/office/drawing/2014/main" id="{72553D9A-D574-4D5A-9D98-1F8E50613EE4}"/>
              </a:ext>
            </a:extLst>
          </p:cNvPr>
          <p:cNvSpPr/>
          <p:nvPr/>
        </p:nvSpPr>
        <p:spPr bwMode="auto">
          <a:xfrm>
            <a:off x="801515" y="4528275"/>
            <a:ext cx="4731422" cy="21066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2339" tIns="143428" rIns="179285" bIns="143428" numCol="1" spcCol="0" rtlCol="0" fromWordArt="0" anchor="ctr" anchorCtr="0" forceAA="0" compatLnSpc="1">
            <a:prstTxWarp prst="textNoShape">
              <a:avLst/>
            </a:prstTxWarp>
            <a:noAutofit/>
          </a:bodyPr>
          <a:lstStyle/>
          <a:p>
            <a:r>
              <a:rPr lang="zh-CN" altLang="en-US" sz="1765" dirty="0">
                <a:solidFill>
                  <a:schemeClr val="tx1">
                    <a:lumMod val="50000"/>
                    <a:lumOff val="50000"/>
                  </a:schemeClr>
                </a:solidFill>
              </a:rPr>
              <a:t>  </a:t>
            </a:r>
            <a:r>
              <a:rPr lang="en-GB" sz="1765" dirty="0">
                <a:solidFill>
                  <a:schemeClr val="tx1">
                    <a:lumMod val="50000"/>
                    <a:lumOff val="50000"/>
                  </a:schemeClr>
                </a:solidFill>
              </a:rPr>
              <a:t>Microsoft made it really easy to break outside the silos… and tie the DevOps process into the fulfilment of business process. Without the tools that we have today, we would not be successful.</a:t>
            </a:r>
            <a:endParaRPr lang="en-US" sz="1765" dirty="0">
              <a:solidFill>
                <a:schemeClr val="tx1">
                  <a:lumMod val="50000"/>
                  <a:lumOff val="50000"/>
                </a:schemeClr>
              </a:solidFill>
            </a:endParaRPr>
          </a:p>
        </p:txBody>
      </p:sp>
      <p:sp>
        <p:nvSpPr>
          <p:cNvPr id="23" name="Rectangle 22">
            <a:extLst>
              <a:ext uri="{FF2B5EF4-FFF2-40B4-BE49-F238E27FC236}">
                <a16:creationId xmlns:a16="http://schemas.microsoft.com/office/drawing/2014/main" id="{BD2B86BD-2921-4A12-8269-141C55B8E89D}"/>
              </a:ext>
              <a:ext uri="{C183D7F6-B498-43B3-948B-1728B52AA6E4}">
                <adec:decorative xmlns:adec="http://schemas.microsoft.com/office/drawing/2017/decorative" val="1"/>
              </a:ext>
            </a:extLst>
          </p:cNvPr>
          <p:cNvSpPr/>
          <p:nvPr/>
        </p:nvSpPr>
        <p:spPr>
          <a:xfrm>
            <a:off x="896428" y="1699326"/>
            <a:ext cx="427527" cy="392245"/>
          </a:xfrm>
          <a:prstGeom prst="rect">
            <a:avLst/>
          </a:prstGeom>
        </p:spPr>
        <p:txBody>
          <a:bodyPr wrap="square">
            <a:spAutoFit/>
          </a:bodyPr>
          <a:lstStyle/>
          <a:p>
            <a:r>
              <a:rPr lang="en-GB" sz="1961" dirty="0">
                <a:solidFill>
                  <a:srgbClr val="949494"/>
                </a:solidFill>
                <a:latin typeface="Rockwell Extra Bold" panose="02060903040505020403" pitchFamily="18" charset="0"/>
              </a:rPr>
              <a:t>“</a:t>
            </a:r>
            <a:endParaRPr lang="en-US" sz="1765" dirty="0">
              <a:solidFill>
                <a:srgbClr val="949494"/>
              </a:solidFill>
            </a:endParaRPr>
          </a:p>
        </p:txBody>
      </p:sp>
      <p:sp>
        <p:nvSpPr>
          <p:cNvPr id="29" name="Rectangle 28">
            <a:extLst>
              <a:ext uri="{FF2B5EF4-FFF2-40B4-BE49-F238E27FC236}">
                <a16:creationId xmlns:a16="http://schemas.microsoft.com/office/drawing/2014/main" id="{724AC5A5-5BEE-4196-B5BA-9C638DCDB3E8}"/>
              </a:ext>
              <a:ext uri="{C183D7F6-B498-43B3-948B-1728B52AA6E4}">
                <adec:decorative xmlns:adec="http://schemas.microsoft.com/office/drawing/2017/decorative" val="1"/>
              </a:ext>
            </a:extLst>
          </p:cNvPr>
          <p:cNvSpPr/>
          <p:nvPr/>
        </p:nvSpPr>
        <p:spPr>
          <a:xfrm>
            <a:off x="909810" y="4789992"/>
            <a:ext cx="466129" cy="392245"/>
          </a:xfrm>
          <a:prstGeom prst="rect">
            <a:avLst/>
          </a:prstGeom>
        </p:spPr>
        <p:txBody>
          <a:bodyPr wrap="square">
            <a:spAutoFit/>
          </a:bodyPr>
          <a:lstStyle/>
          <a:p>
            <a:r>
              <a:rPr lang="en-GB" sz="1961" dirty="0">
                <a:solidFill>
                  <a:srgbClr val="949494"/>
                </a:solidFill>
                <a:latin typeface="Rockwell Extra Bold" panose="02060903040505020403" pitchFamily="18" charset="0"/>
              </a:rPr>
              <a:t>“</a:t>
            </a:r>
            <a:endParaRPr lang="en-US" sz="1765" dirty="0">
              <a:solidFill>
                <a:srgbClr val="949494"/>
              </a:solidFill>
            </a:endParaRPr>
          </a:p>
        </p:txBody>
      </p:sp>
      <p:sp>
        <p:nvSpPr>
          <p:cNvPr id="30" name="Rectangle 29">
            <a:extLst>
              <a:ext uri="{FF2B5EF4-FFF2-40B4-BE49-F238E27FC236}">
                <a16:creationId xmlns:a16="http://schemas.microsoft.com/office/drawing/2014/main" id="{EA1F450B-EA2E-4607-86AE-7832E7AC4082}"/>
              </a:ext>
              <a:ext uri="{C183D7F6-B498-43B3-948B-1728B52AA6E4}">
                <adec:decorative xmlns:adec="http://schemas.microsoft.com/office/drawing/2017/decorative" val="1"/>
              </a:ext>
            </a:extLst>
          </p:cNvPr>
          <p:cNvSpPr/>
          <p:nvPr/>
        </p:nvSpPr>
        <p:spPr>
          <a:xfrm>
            <a:off x="1881594" y="3329691"/>
            <a:ext cx="446434" cy="392245"/>
          </a:xfrm>
          <a:prstGeom prst="rect">
            <a:avLst/>
          </a:prstGeom>
        </p:spPr>
        <p:txBody>
          <a:bodyPr wrap="square">
            <a:spAutoFit/>
          </a:bodyPr>
          <a:lstStyle/>
          <a:p>
            <a:r>
              <a:rPr lang="en-GB" sz="1961" dirty="0">
                <a:solidFill>
                  <a:srgbClr val="949494"/>
                </a:solidFill>
                <a:latin typeface="Rockwell Extra Bold" panose="02060903040505020403" pitchFamily="18" charset="0"/>
              </a:rPr>
              <a:t>”</a:t>
            </a:r>
            <a:endParaRPr lang="en-US" sz="1765" dirty="0">
              <a:solidFill>
                <a:srgbClr val="949494"/>
              </a:solidFill>
            </a:endParaRPr>
          </a:p>
        </p:txBody>
      </p:sp>
      <p:sp>
        <p:nvSpPr>
          <p:cNvPr id="31" name="Rectangle 30">
            <a:extLst>
              <a:ext uri="{FF2B5EF4-FFF2-40B4-BE49-F238E27FC236}">
                <a16:creationId xmlns:a16="http://schemas.microsoft.com/office/drawing/2014/main" id="{284BF9C9-A3C8-4DA9-8637-D0BC84872B52}"/>
              </a:ext>
              <a:ext uri="{C183D7F6-B498-43B3-948B-1728B52AA6E4}">
                <adec:decorative xmlns:adec="http://schemas.microsoft.com/office/drawing/2017/decorative" val="1"/>
              </a:ext>
            </a:extLst>
          </p:cNvPr>
          <p:cNvSpPr/>
          <p:nvPr/>
        </p:nvSpPr>
        <p:spPr>
          <a:xfrm>
            <a:off x="4450455" y="5917637"/>
            <a:ext cx="427527" cy="392245"/>
          </a:xfrm>
          <a:prstGeom prst="rect">
            <a:avLst/>
          </a:prstGeom>
        </p:spPr>
        <p:txBody>
          <a:bodyPr wrap="square">
            <a:spAutoFit/>
          </a:bodyPr>
          <a:lstStyle/>
          <a:p>
            <a:r>
              <a:rPr lang="en-GB" sz="1961" dirty="0">
                <a:solidFill>
                  <a:srgbClr val="949494"/>
                </a:solidFill>
                <a:latin typeface="Rockwell Extra Bold" panose="02060903040505020403" pitchFamily="18" charset="0"/>
              </a:rPr>
              <a:t>”</a:t>
            </a:r>
            <a:endParaRPr lang="en-US" sz="1765" dirty="0">
              <a:solidFill>
                <a:srgbClr val="949494"/>
              </a:solidFill>
            </a:endParaRPr>
          </a:p>
        </p:txBody>
      </p:sp>
      <p:pic>
        <p:nvPicPr>
          <p:cNvPr id="12" name="Picture 11" descr="Accenture">
            <a:extLst>
              <a:ext uri="{FF2B5EF4-FFF2-40B4-BE49-F238E27FC236}">
                <a16:creationId xmlns:a16="http://schemas.microsoft.com/office/drawing/2014/main" id="{7F60612F-CE55-4459-AF0E-AE14EC9AFC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9065" y="1077384"/>
            <a:ext cx="1661413" cy="454812"/>
          </a:xfrm>
          <a:prstGeom prst="rect">
            <a:avLst/>
          </a:prstGeom>
        </p:spPr>
      </p:pic>
      <p:pic>
        <p:nvPicPr>
          <p:cNvPr id="21" name="Picture 20" descr="Hawaiian Airlines">
            <a:extLst>
              <a:ext uri="{FF2B5EF4-FFF2-40B4-BE49-F238E27FC236}">
                <a16:creationId xmlns:a16="http://schemas.microsoft.com/office/drawing/2014/main" id="{E88BDDCE-697B-4C10-AD77-0893A7EF76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754" t="30665" r="8651" b="31720"/>
          <a:stretch/>
        </p:blipFill>
        <p:spPr>
          <a:xfrm>
            <a:off x="6659066" y="3970301"/>
            <a:ext cx="1773259" cy="545141"/>
          </a:xfrm>
          <a:prstGeom prst="rect">
            <a:avLst/>
          </a:prstGeom>
        </p:spPr>
      </p:pic>
      <p:sp>
        <p:nvSpPr>
          <p:cNvPr id="19" name="Rectangle 18">
            <a:extLst>
              <a:ext uri="{FF2B5EF4-FFF2-40B4-BE49-F238E27FC236}">
                <a16:creationId xmlns:a16="http://schemas.microsoft.com/office/drawing/2014/main" id="{DA722DED-1FB1-43CC-9179-F4A2B42B76E2}"/>
              </a:ext>
            </a:extLst>
          </p:cNvPr>
          <p:cNvSpPr/>
          <p:nvPr/>
        </p:nvSpPr>
        <p:spPr bwMode="auto">
          <a:xfrm>
            <a:off x="6659066" y="4528275"/>
            <a:ext cx="4731422" cy="21066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2339" tIns="143428" rIns="179285" bIns="143428" numCol="1" spcCol="0" rtlCol="0" fromWordArt="0" anchor="ctr" anchorCtr="0" forceAA="0" compatLnSpc="1">
            <a:prstTxWarp prst="textNoShape">
              <a:avLst/>
            </a:prstTxWarp>
            <a:noAutofit/>
          </a:bodyPr>
          <a:lstStyle/>
          <a:p>
            <a:r>
              <a:rPr lang="zh-CN" altLang="en-US" sz="1765" dirty="0">
                <a:solidFill>
                  <a:schemeClr val="tx1">
                    <a:lumMod val="50000"/>
                    <a:lumOff val="50000"/>
                  </a:schemeClr>
                </a:solidFill>
              </a:rPr>
              <a:t>  </a:t>
            </a:r>
            <a:r>
              <a:rPr lang="en-GB" sz="1765" dirty="0">
                <a:solidFill>
                  <a:schemeClr val="tx1">
                    <a:lumMod val="50000"/>
                    <a:lumOff val="50000"/>
                  </a:schemeClr>
                </a:solidFill>
              </a:rPr>
              <a:t>Branches sync 500 percent faster. Builds are 400 percent faster, with the typically six-hour process reduced to 90 minutes. We (now have) a highly streamlined process that operates with a few button clicks—and one-button deployment.</a:t>
            </a:r>
            <a:endParaRPr lang="en-US" sz="1765" dirty="0">
              <a:solidFill>
                <a:schemeClr val="tx1">
                  <a:lumMod val="50000"/>
                  <a:lumOff val="50000"/>
                </a:schemeClr>
              </a:solidFill>
            </a:endParaRPr>
          </a:p>
        </p:txBody>
      </p:sp>
      <p:sp>
        <p:nvSpPr>
          <p:cNvPr id="20" name="Rectangle 19">
            <a:extLst>
              <a:ext uri="{FF2B5EF4-FFF2-40B4-BE49-F238E27FC236}">
                <a16:creationId xmlns:a16="http://schemas.microsoft.com/office/drawing/2014/main" id="{9F751341-6032-48E6-BC30-2F8B891A9F38}"/>
              </a:ext>
            </a:extLst>
          </p:cNvPr>
          <p:cNvSpPr/>
          <p:nvPr/>
        </p:nvSpPr>
        <p:spPr bwMode="auto">
          <a:xfrm>
            <a:off x="6664684" y="1628628"/>
            <a:ext cx="4731422" cy="21066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2339" tIns="143428" rIns="179285" bIns="143428" numCol="1" spcCol="0" rtlCol="0" fromWordArt="0" anchor="ctr" anchorCtr="0" forceAA="0" compatLnSpc="1">
            <a:prstTxWarp prst="textNoShape">
              <a:avLst/>
            </a:prstTxWarp>
            <a:noAutofit/>
          </a:bodyPr>
          <a:lstStyle/>
          <a:p>
            <a:r>
              <a:rPr lang="en-US" sz="1765" dirty="0">
                <a:solidFill>
                  <a:schemeClr val="tx1">
                    <a:lumMod val="50000"/>
                    <a:lumOff val="50000"/>
                  </a:schemeClr>
                </a:solidFill>
              </a:rPr>
              <a:t>  </a:t>
            </a:r>
            <a:r>
              <a:rPr lang="en-GB" sz="1765" dirty="0">
                <a:solidFill>
                  <a:schemeClr val="tx1">
                    <a:lumMod val="50000"/>
                    <a:lumOff val="50000"/>
                  </a:schemeClr>
                </a:solidFill>
              </a:rPr>
              <a:t>Speed is gained in moving to the PaaS offering of Azure DevOps. PaaS provides regularly released features and a future-proof capability, eliminating the need for Accenture to maintain infrastructure and go through upgrade cycles.</a:t>
            </a:r>
            <a:endParaRPr lang="en-US" sz="1765" dirty="0">
              <a:solidFill>
                <a:schemeClr val="tx1">
                  <a:lumMod val="50000"/>
                  <a:lumOff val="50000"/>
                </a:schemeClr>
              </a:solidFill>
            </a:endParaRPr>
          </a:p>
        </p:txBody>
      </p:sp>
      <p:sp>
        <p:nvSpPr>
          <p:cNvPr id="27" name="Rectangle 26">
            <a:extLst>
              <a:ext uri="{FF2B5EF4-FFF2-40B4-BE49-F238E27FC236}">
                <a16:creationId xmlns:a16="http://schemas.microsoft.com/office/drawing/2014/main" id="{A49B7967-1699-4203-9B90-FEDA2167E768}"/>
              </a:ext>
              <a:ext uri="{C183D7F6-B498-43B3-948B-1728B52AA6E4}">
                <adec:decorative xmlns:adec="http://schemas.microsoft.com/office/drawing/2017/decorative" val="1"/>
              </a:ext>
            </a:extLst>
          </p:cNvPr>
          <p:cNvSpPr/>
          <p:nvPr/>
        </p:nvSpPr>
        <p:spPr>
          <a:xfrm>
            <a:off x="6759368" y="1782760"/>
            <a:ext cx="427527" cy="392245"/>
          </a:xfrm>
          <a:prstGeom prst="rect">
            <a:avLst/>
          </a:prstGeom>
        </p:spPr>
        <p:txBody>
          <a:bodyPr wrap="square">
            <a:spAutoFit/>
          </a:bodyPr>
          <a:lstStyle/>
          <a:p>
            <a:r>
              <a:rPr lang="en-GB" sz="1961" dirty="0">
                <a:solidFill>
                  <a:srgbClr val="949494"/>
                </a:solidFill>
                <a:latin typeface="Rockwell Extra Bold" panose="02060903040505020403" pitchFamily="18" charset="0"/>
              </a:rPr>
              <a:t>“</a:t>
            </a:r>
            <a:endParaRPr lang="en-US" sz="1765" dirty="0">
              <a:solidFill>
                <a:srgbClr val="949494"/>
              </a:solidFill>
            </a:endParaRPr>
          </a:p>
        </p:txBody>
      </p:sp>
      <p:sp>
        <p:nvSpPr>
          <p:cNvPr id="28" name="Rectangle 27">
            <a:extLst>
              <a:ext uri="{FF2B5EF4-FFF2-40B4-BE49-F238E27FC236}">
                <a16:creationId xmlns:a16="http://schemas.microsoft.com/office/drawing/2014/main" id="{61D9120F-493F-4C24-9642-12D91A5A3382}"/>
              </a:ext>
              <a:ext uri="{C183D7F6-B498-43B3-948B-1728B52AA6E4}">
                <adec:decorative xmlns:adec="http://schemas.microsoft.com/office/drawing/2017/decorative" val="1"/>
              </a:ext>
            </a:extLst>
          </p:cNvPr>
          <p:cNvSpPr/>
          <p:nvPr/>
        </p:nvSpPr>
        <p:spPr>
          <a:xfrm>
            <a:off x="6759368" y="4646055"/>
            <a:ext cx="466129" cy="392245"/>
          </a:xfrm>
          <a:prstGeom prst="rect">
            <a:avLst/>
          </a:prstGeom>
        </p:spPr>
        <p:txBody>
          <a:bodyPr wrap="square">
            <a:spAutoFit/>
          </a:bodyPr>
          <a:lstStyle/>
          <a:p>
            <a:r>
              <a:rPr lang="en-GB" sz="1961" dirty="0">
                <a:solidFill>
                  <a:srgbClr val="949494"/>
                </a:solidFill>
                <a:latin typeface="Rockwell Extra Bold" panose="02060903040505020403" pitchFamily="18" charset="0"/>
              </a:rPr>
              <a:t>“</a:t>
            </a:r>
            <a:endParaRPr lang="en-US" sz="1765" dirty="0">
              <a:solidFill>
                <a:srgbClr val="949494"/>
              </a:solidFill>
            </a:endParaRPr>
          </a:p>
        </p:txBody>
      </p:sp>
      <p:sp>
        <p:nvSpPr>
          <p:cNvPr id="32" name="Rectangle 31">
            <a:extLst>
              <a:ext uri="{FF2B5EF4-FFF2-40B4-BE49-F238E27FC236}">
                <a16:creationId xmlns:a16="http://schemas.microsoft.com/office/drawing/2014/main" id="{E6FB4BE4-044E-480B-9328-E21EAB1C8646}"/>
              </a:ext>
              <a:ext uri="{C183D7F6-B498-43B3-948B-1728B52AA6E4}">
                <adec:decorative xmlns:adec="http://schemas.microsoft.com/office/drawing/2017/decorative" val="1"/>
              </a:ext>
            </a:extLst>
          </p:cNvPr>
          <p:cNvSpPr/>
          <p:nvPr/>
        </p:nvSpPr>
        <p:spPr>
          <a:xfrm>
            <a:off x="10496034" y="6046597"/>
            <a:ext cx="427527" cy="392245"/>
          </a:xfrm>
          <a:prstGeom prst="rect">
            <a:avLst/>
          </a:prstGeom>
        </p:spPr>
        <p:txBody>
          <a:bodyPr wrap="square">
            <a:spAutoFit/>
          </a:bodyPr>
          <a:lstStyle/>
          <a:p>
            <a:r>
              <a:rPr lang="en-GB" sz="1961" dirty="0">
                <a:solidFill>
                  <a:srgbClr val="949494"/>
                </a:solidFill>
                <a:latin typeface="Rockwell Extra Bold" panose="02060903040505020403" pitchFamily="18" charset="0"/>
              </a:rPr>
              <a:t>”</a:t>
            </a:r>
            <a:endParaRPr lang="en-US" sz="1765" dirty="0">
              <a:solidFill>
                <a:srgbClr val="949494"/>
              </a:solidFill>
            </a:endParaRPr>
          </a:p>
        </p:txBody>
      </p:sp>
      <p:sp>
        <p:nvSpPr>
          <p:cNvPr id="33" name="Rectangle 32">
            <a:extLst>
              <a:ext uri="{FF2B5EF4-FFF2-40B4-BE49-F238E27FC236}">
                <a16:creationId xmlns:a16="http://schemas.microsoft.com/office/drawing/2014/main" id="{3B5B2285-2CBA-4AC0-8224-A345C588160E}"/>
              </a:ext>
              <a:ext uri="{C183D7F6-B498-43B3-948B-1728B52AA6E4}">
                <adec:decorative xmlns:adec="http://schemas.microsoft.com/office/drawing/2017/decorative" val="1"/>
              </a:ext>
            </a:extLst>
          </p:cNvPr>
          <p:cNvSpPr/>
          <p:nvPr/>
        </p:nvSpPr>
        <p:spPr>
          <a:xfrm>
            <a:off x="9586231" y="3145371"/>
            <a:ext cx="427527" cy="392245"/>
          </a:xfrm>
          <a:prstGeom prst="rect">
            <a:avLst/>
          </a:prstGeom>
        </p:spPr>
        <p:txBody>
          <a:bodyPr wrap="square">
            <a:spAutoFit/>
          </a:bodyPr>
          <a:lstStyle/>
          <a:p>
            <a:r>
              <a:rPr lang="en-GB" sz="1961" dirty="0">
                <a:solidFill>
                  <a:srgbClr val="949494"/>
                </a:solidFill>
                <a:latin typeface="Rockwell Extra Bold" panose="02060903040505020403" pitchFamily="18" charset="0"/>
              </a:rPr>
              <a:t>”</a:t>
            </a:r>
            <a:endParaRPr lang="en-US" sz="1765" dirty="0">
              <a:solidFill>
                <a:srgbClr val="949494"/>
              </a:solidFill>
            </a:endParaRPr>
          </a:p>
        </p:txBody>
      </p:sp>
    </p:spTree>
    <p:extLst>
      <p:ext uri="{BB962C8B-B14F-4D97-AF65-F5344CB8AC3E}">
        <p14:creationId xmlns:p14="http://schemas.microsoft.com/office/powerpoint/2010/main" val="329654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26423" y="210258"/>
            <a:ext cx="11336039" cy="757914"/>
          </a:xfrm>
        </p:spPr>
        <p:txBody>
          <a:bodyPr/>
          <a:lstStyle/>
          <a:p>
            <a:r>
              <a:rPr lang="en-US"/>
              <a:t>DevOps at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6201885" y="6449407"/>
            <a:ext cx="5560577" cy="248925"/>
          </a:xfrm>
          <a:prstGeom prst="rect">
            <a:avLst/>
          </a:prstGeom>
          <a:noFill/>
        </p:spPr>
        <p:txBody>
          <a:bodyPr wrap="square" rtlCol="0">
            <a:spAutoFit/>
          </a:bodyPr>
          <a:lstStyle/>
          <a:p>
            <a:pPr algn="r"/>
            <a:r>
              <a:rPr lang="en-GB" sz="1029" dirty="0">
                <a:solidFill>
                  <a:schemeClr val="accent6"/>
                </a:solidFill>
              </a:rPr>
              <a:t>Data: Internal Microsoft engineering system activity, August 2018</a:t>
            </a:r>
            <a:endParaRPr lang="en-US" sz="1029" dirty="0">
              <a:solidFill>
                <a:schemeClr val="accent6"/>
              </a:solidFill>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26424" y="2144337"/>
            <a:ext cx="2001393" cy="2001393"/>
          </a:xfrm>
          <a:prstGeom prst="rect">
            <a:avLst/>
          </a:prstGeom>
          <a:solidFill>
            <a:schemeClr val="accent1">
              <a:lumMod val="75000"/>
            </a:schemeClr>
          </a:solidFill>
        </p:spPr>
        <p:txBody>
          <a:bodyPr wrap="square" lIns="88231" tIns="88231" bIns="88231" rtlCol="0" anchor="b">
            <a:noAutofit/>
          </a:bodyPr>
          <a:lstStyle/>
          <a:p>
            <a:r>
              <a:rPr lang="en-GB" sz="4705" dirty="0">
                <a:solidFill>
                  <a:schemeClr val="bg1"/>
                </a:solidFill>
                <a:latin typeface="+mj-lt"/>
              </a:rPr>
              <a:t>372k</a:t>
            </a:r>
          </a:p>
          <a:p>
            <a:r>
              <a:rPr lang="en-GB" sz="1372" dirty="0">
                <a:solidFill>
                  <a:schemeClr val="bg1"/>
                </a:solidFill>
              </a:rPr>
              <a:t>Pull Requests per month</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26423" y="4272147"/>
            <a:ext cx="2001393" cy="2001393"/>
          </a:xfrm>
          <a:prstGeom prst="rect">
            <a:avLst/>
          </a:prstGeom>
          <a:solidFill>
            <a:schemeClr val="accent5">
              <a:lumMod val="75000"/>
            </a:schemeClr>
          </a:solidFill>
        </p:spPr>
        <p:txBody>
          <a:bodyPr wrap="square" lIns="88231" tIns="88231" bIns="88231" rtlCol="0" anchor="b">
            <a:noAutofit/>
          </a:bodyPr>
          <a:lstStyle/>
          <a:p>
            <a:r>
              <a:rPr lang="en-GB" sz="4705" dirty="0">
                <a:solidFill>
                  <a:schemeClr val="bg1"/>
                </a:solidFill>
                <a:latin typeface="+mj-lt"/>
              </a:rPr>
              <a:t>2m </a:t>
            </a:r>
            <a:endParaRPr lang="en-GB" sz="1372" dirty="0">
              <a:solidFill>
                <a:schemeClr val="bg1"/>
              </a:solidFill>
              <a:latin typeface="+mj-lt"/>
            </a:endParaRPr>
          </a:p>
          <a:p>
            <a:r>
              <a:rPr lang="en-GB" sz="1372" dirty="0">
                <a:solidFill>
                  <a:schemeClr val="bg1"/>
                </a:solidFill>
              </a:rPr>
              <a:t>Git commits per month </a:t>
            </a:r>
          </a:p>
          <a:p>
            <a:endParaRPr lang="en-US" sz="1372" dirty="0">
              <a:solidFill>
                <a:schemeClr val="bg1"/>
              </a:solidFill>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783028" y="2144337"/>
            <a:ext cx="4979436" cy="4153925"/>
          </a:xfrm>
          <a:prstGeom prst="rect">
            <a:avLst/>
          </a:prstGeom>
          <a:solidFill>
            <a:srgbClr val="0078D7"/>
          </a:solidFill>
        </p:spPr>
        <p:txBody>
          <a:bodyPr wrap="square" lIns="176462" tIns="176462" rIns="176462" bIns="176462" rtlCol="0" anchor="b">
            <a:noAutofit/>
          </a:bodyPr>
          <a:lstStyle/>
          <a:p>
            <a:r>
              <a:rPr lang="en-GB" sz="9411" dirty="0">
                <a:solidFill>
                  <a:schemeClr val="bg1"/>
                </a:solidFill>
                <a:latin typeface="+mj-lt"/>
              </a:rPr>
              <a:t>78,000</a:t>
            </a:r>
          </a:p>
          <a:p>
            <a:r>
              <a:rPr lang="en-GB" sz="1961" dirty="0">
                <a:solidFill>
                  <a:schemeClr val="bg1"/>
                </a:solidFill>
              </a:rPr>
              <a:t>Deployments per day</a:t>
            </a:r>
            <a:endParaRPr lang="en-US" sz="4705" dirty="0">
              <a:solidFill>
                <a:schemeClr val="bg1"/>
              </a:solidFill>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45293" y="2143687"/>
            <a:ext cx="2001392" cy="2001392"/>
          </a:xfrm>
          <a:prstGeom prst="rect">
            <a:avLst/>
          </a:prstGeom>
          <a:solidFill>
            <a:schemeClr val="accent3">
              <a:lumMod val="50000"/>
            </a:schemeClr>
          </a:solidFill>
        </p:spPr>
        <p:txBody>
          <a:bodyPr wrap="square" lIns="88231" tIns="88231" bIns="88231" rtlCol="0" anchor="b">
            <a:noAutofit/>
          </a:bodyPr>
          <a:lstStyle/>
          <a:p>
            <a:r>
              <a:rPr lang="en-GB" sz="4705" dirty="0">
                <a:solidFill>
                  <a:schemeClr val="bg1"/>
                </a:solidFill>
                <a:latin typeface="+mj-lt"/>
              </a:rPr>
              <a:t>4.4m </a:t>
            </a:r>
            <a:endParaRPr lang="en-GB" sz="1372" dirty="0">
              <a:solidFill>
                <a:schemeClr val="bg1"/>
              </a:solidFill>
              <a:latin typeface="+mj-lt"/>
            </a:endParaRPr>
          </a:p>
          <a:p>
            <a:r>
              <a:rPr lang="en-GB" sz="1372" dirty="0">
                <a:solidFill>
                  <a:schemeClr val="bg1"/>
                </a:solidFill>
              </a:rPr>
              <a:t>Builds per month</a:t>
            </a:r>
          </a:p>
          <a:p>
            <a:r>
              <a:rPr lang="en-GB" sz="1372" dirty="0">
                <a:solidFill>
                  <a:schemeClr val="bg1"/>
                </a:solidFill>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45293" y="4296222"/>
            <a:ext cx="1977317" cy="1977317"/>
          </a:xfrm>
          <a:prstGeom prst="rect">
            <a:avLst/>
          </a:prstGeom>
          <a:solidFill>
            <a:srgbClr val="00BCF2"/>
          </a:solidFill>
        </p:spPr>
        <p:txBody>
          <a:bodyPr wrap="square" lIns="88231" tIns="88231" bIns="88231" rtlCol="0" anchor="b">
            <a:noAutofit/>
          </a:bodyPr>
          <a:lstStyle/>
          <a:p>
            <a:r>
              <a:rPr lang="en-GB" sz="4705">
                <a:solidFill>
                  <a:schemeClr val="bg1"/>
                </a:solidFill>
                <a:latin typeface="+mj-lt"/>
              </a:rPr>
              <a:t>500m</a:t>
            </a:r>
            <a:r>
              <a:rPr lang="en-GB" sz="4705">
                <a:solidFill>
                  <a:schemeClr val="bg1"/>
                </a:solidFill>
              </a:rPr>
              <a:t> </a:t>
            </a:r>
            <a:r>
              <a:rPr lang="en-GB" sz="1372">
                <a:solidFill>
                  <a:schemeClr val="bg1"/>
                </a:solidFill>
              </a:rPr>
              <a:t>Test executions per day </a:t>
            </a:r>
          </a:p>
          <a:p>
            <a:endParaRPr lang="en-US" sz="1372">
              <a:solidFill>
                <a:schemeClr val="bg1"/>
              </a:solidFill>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640086" y="4296222"/>
            <a:ext cx="2025465" cy="1977318"/>
          </a:xfrm>
          <a:prstGeom prst="rect">
            <a:avLst/>
          </a:prstGeom>
          <a:solidFill>
            <a:schemeClr val="accent4"/>
          </a:solidFill>
        </p:spPr>
        <p:txBody>
          <a:bodyPr wrap="square" lIns="88231" tIns="88231" bIns="88231" rtlCol="0" anchor="b">
            <a:noAutofit/>
          </a:bodyPr>
          <a:lstStyle/>
          <a:p>
            <a:r>
              <a:rPr lang="en-GB" sz="4705">
                <a:solidFill>
                  <a:schemeClr val="bg1"/>
                </a:solidFill>
                <a:latin typeface="+mj-lt"/>
              </a:rPr>
              <a:t>500k</a:t>
            </a:r>
          </a:p>
          <a:p>
            <a:r>
              <a:rPr lang="en-GB" sz="1372">
                <a:solidFill>
                  <a:schemeClr val="bg1"/>
                </a:solidFill>
              </a:rPr>
              <a:t>Work items updated per day</a:t>
            </a:r>
            <a:endParaRPr lang="en-US" sz="1372">
              <a:solidFill>
                <a:schemeClr val="bg1"/>
              </a:solidFill>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664161" y="2143686"/>
            <a:ext cx="2001391" cy="2001391"/>
          </a:xfrm>
          <a:prstGeom prst="rect">
            <a:avLst/>
          </a:prstGeom>
          <a:solidFill>
            <a:schemeClr val="accent2"/>
          </a:solidFill>
        </p:spPr>
        <p:txBody>
          <a:bodyPr wrap="square" lIns="88231" tIns="88231" bIns="88231" rtlCol="0" anchor="b">
            <a:noAutofit/>
          </a:bodyPr>
          <a:lstStyle/>
          <a:p>
            <a:r>
              <a:rPr lang="en-GB" sz="4705">
                <a:solidFill>
                  <a:schemeClr val="bg1"/>
                </a:solidFill>
                <a:latin typeface="+mj-lt"/>
              </a:rPr>
              <a:t>5m</a:t>
            </a:r>
          </a:p>
          <a:p>
            <a:r>
              <a:rPr lang="en-GB" sz="1372">
                <a:solidFill>
                  <a:schemeClr val="bg1"/>
                </a:solidFill>
              </a:rPr>
              <a:t>Work items viewed per day</a:t>
            </a:r>
            <a:endParaRPr lang="en-US" sz="3529">
              <a:solidFill>
                <a:schemeClr val="bg1"/>
              </a:solidFill>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426423" y="904319"/>
            <a:ext cx="11336039" cy="362072"/>
          </a:xfrm>
          <a:prstGeom prst="rect">
            <a:avLst/>
          </a:prstGeom>
        </p:spPr>
        <p:txBody>
          <a:bodyPr wrap="square" lIns="0" rIns="0">
            <a:spAutoFit/>
          </a:bodyPr>
          <a:lstStyle/>
          <a:p>
            <a:r>
              <a:rPr lang="en-US" sz="1765" kern="0" dirty="0">
                <a:cs typeface="Segoe UI Semilight" panose="020B0402040204020203" pitchFamily="34" charset="0"/>
              </a:rPr>
              <a:t>Azure DevOps is the toolchain of choice for Microsoft engineering with over 90,000 internal users</a:t>
            </a:r>
            <a:endParaRPr lang="en-US" sz="1765" dirty="0"/>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426423" y="1452215"/>
            <a:ext cx="5500162" cy="420037"/>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chemeClr val="tx2"/>
                  </a:solidFill>
                  <a:latin typeface="Segoe UI Semibold" panose="020B0702040204020203" pitchFamily="34" charset="0"/>
                  <a:cs typeface="Segoe UI Semibold" panose="020B0702040204020203" pitchFamily="34" charset="0"/>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chemeClr val="tx2"/>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571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showing Microsoft's internal engineering system deploying Azure DevOps into production across five deployment rings.">
            <a:extLst>
              <a:ext uri="{FF2B5EF4-FFF2-40B4-BE49-F238E27FC236}">
                <a16:creationId xmlns:a16="http://schemas.microsoft.com/office/drawing/2014/main" id="{E631A9EF-6903-407C-9571-3AA476E28ED9}"/>
              </a:ext>
            </a:extLst>
          </p:cNvPr>
          <p:cNvPicPr>
            <a:picLocks noChangeAspect="1"/>
          </p:cNvPicPr>
          <p:nvPr/>
        </p:nvPicPr>
        <p:blipFill>
          <a:blip r:embed="rId2"/>
          <a:stretch>
            <a:fillRect/>
          </a:stretch>
        </p:blipFill>
        <p:spPr>
          <a:xfrm>
            <a:off x="3510" y="487"/>
            <a:ext cx="12184980" cy="6857027"/>
          </a:xfrm>
          <a:prstGeom prst="rect">
            <a:avLst/>
          </a:prstGeom>
        </p:spPr>
      </p:pic>
    </p:spTree>
    <p:extLst>
      <p:ext uri="{BB962C8B-B14F-4D97-AF65-F5344CB8AC3E}">
        <p14:creationId xmlns:p14="http://schemas.microsoft.com/office/powerpoint/2010/main" val="303894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E74CF6-DCD7-42FB-874E-9695587B3C30}"/>
              </a:ext>
            </a:extLst>
          </p:cNvPr>
          <p:cNvSpPr>
            <a:spLocks noGrp="1"/>
          </p:cNvSpPr>
          <p:nvPr>
            <p:ph type="body" sz="quarter" idx="10"/>
          </p:nvPr>
        </p:nvSpPr>
        <p:spPr>
          <a:xfrm>
            <a:off x="424557" y="1115211"/>
            <a:ext cx="11339774" cy="271554"/>
          </a:xfrm>
        </p:spPr>
        <p:txBody>
          <a:bodyPr/>
          <a:lstStyle/>
          <a:p>
            <a:r>
              <a:rPr lang="en-GB" dirty="0"/>
              <a:t>The same functionality you know and love today, with greater openness, flexibility and focus</a:t>
            </a:r>
            <a:endParaRPr lang="en-US" dirty="0"/>
          </a:p>
        </p:txBody>
      </p:sp>
      <p:sp>
        <p:nvSpPr>
          <p:cNvPr id="3" name="Title 2">
            <a:extLst>
              <a:ext uri="{FF2B5EF4-FFF2-40B4-BE49-F238E27FC236}">
                <a16:creationId xmlns:a16="http://schemas.microsoft.com/office/drawing/2014/main" id="{D88A8E1A-0BB1-41E7-A153-730D57954AE0}"/>
              </a:ext>
            </a:extLst>
          </p:cNvPr>
          <p:cNvSpPr>
            <a:spLocks noGrp="1"/>
          </p:cNvSpPr>
          <p:nvPr>
            <p:ph type="title"/>
          </p:nvPr>
        </p:nvSpPr>
        <p:spPr/>
        <p:txBody>
          <a:bodyPr/>
          <a:lstStyle/>
          <a:p>
            <a:r>
              <a:rPr lang="en-GB" dirty="0"/>
              <a:t>Changes for existing VSTS / TFS customers</a:t>
            </a:r>
            <a:endParaRPr lang="en-US" dirty="0"/>
          </a:p>
        </p:txBody>
      </p:sp>
      <p:sp>
        <p:nvSpPr>
          <p:cNvPr id="4" name="Text Placeholder 3">
            <a:extLst>
              <a:ext uri="{FF2B5EF4-FFF2-40B4-BE49-F238E27FC236}">
                <a16:creationId xmlns:a16="http://schemas.microsoft.com/office/drawing/2014/main" id="{929DFB01-DC70-4121-A0AC-14E07325E4A9}"/>
              </a:ext>
            </a:extLst>
          </p:cNvPr>
          <p:cNvSpPr>
            <a:spLocks noGrp="1"/>
          </p:cNvSpPr>
          <p:nvPr>
            <p:ph type="body" sz="quarter" idx="11"/>
          </p:nvPr>
        </p:nvSpPr>
        <p:spPr>
          <a:xfrm>
            <a:off x="426424" y="1673147"/>
            <a:ext cx="5555966" cy="4744603"/>
          </a:xfrm>
        </p:spPr>
        <p:txBody>
          <a:bodyPr/>
          <a:lstStyle/>
          <a:p>
            <a:r>
              <a:rPr lang="en-GB" sz="1568" dirty="0"/>
              <a:t>Existing Accounts</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Existing </a:t>
            </a:r>
            <a:r>
              <a:rPr lang="en-GB" sz="1568" b="0" dirty="0">
                <a:solidFill>
                  <a:schemeClr val="tx1"/>
                </a:solidFill>
                <a:latin typeface="+mj-lt"/>
              </a:rPr>
              <a:t>https://</a:t>
            </a:r>
            <a:r>
              <a:rPr lang="en-GB" sz="1568" b="0" dirty="0">
                <a:solidFill>
                  <a:srgbClr val="0078D7"/>
                </a:solidFill>
                <a:latin typeface="+mj-lt"/>
              </a:rPr>
              <a:t>contoso</a:t>
            </a:r>
            <a:r>
              <a:rPr lang="en-GB" sz="1568" b="0" dirty="0">
                <a:solidFill>
                  <a:schemeClr val="tx1"/>
                </a:solidFill>
                <a:latin typeface="+mj-lt"/>
              </a:rPr>
              <a:t>.visualstudio.com </a:t>
            </a:r>
            <a:r>
              <a:rPr lang="en-GB" sz="1568" b="0" dirty="0">
                <a:solidFill>
                  <a:schemeClr val="tx1"/>
                </a:solidFill>
              </a:rPr>
              <a:t>URL continues to work. </a:t>
            </a:r>
            <a:r>
              <a:rPr lang="en-GB" sz="1568" b="0" dirty="0">
                <a:solidFill>
                  <a:schemeClr val="tx1"/>
                </a:solidFill>
                <a:latin typeface="+mj-lt"/>
              </a:rPr>
              <a:t>https://dev.azure.com/</a:t>
            </a:r>
            <a:r>
              <a:rPr lang="en-GB" sz="1568" b="0" dirty="0">
                <a:solidFill>
                  <a:srgbClr val="0078D7"/>
                </a:solidFill>
                <a:latin typeface="+mj-lt"/>
              </a:rPr>
              <a:t>contoso</a:t>
            </a:r>
            <a:r>
              <a:rPr lang="en-GB" sz="1568" b="0" dirty="0">
                <a:solidFill>
                  <a:schemeClr val="tx1"/>
                </a:solidFill>
                <a:latin typeface="+mj-lt"/>
              </a:rPr>
              <a:t> </a:t>
            </a:r>
            <a:r>
              <a:rPr lang="en-GB" sz="1568" b="0" dirty="0">
                <a:solidFill>
                  <a:schemeClr val="tx1"/>
                </a:solidFill>
              </a:rPr>
              <a:t>available for opt-in.</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New </a:t>
            </a:r>
            <a:r>
              <a:rPr lang="en-GB" sz="1568" b="0" dirty="0">
                <a:solidFill>
                  <a:schemeClr val="tx1"/>
                </a:solidFill>
                <a:latin typeface="+mj-lt"/>
              </a:rPr>
              <a:t>UI opt-in </a:t>
            </a:r>
            <a:r>
              <a:rPr lang="en-GB" sz="1568" b="0" dirty="0">
                <a:solidFill>
                  <a:schemeClr val="tx1"/>
                </a:solidFill>
              </a:rPr>
              <a:t>per user as preview feature. Will start advertising new UI once feedback from new accounts and early adopters has been incorporated.</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Can disable services on a per project basis for new UI</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New Azure branding in communications and documentation (emails, alerts etc).</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Websites and documentation will move from Visual Studio to Azure based locations (with redirects in place).</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Redirects available for some time.</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TFS will remain the on-premises brand until the next major version in 2019. The new UI will be enabled in that release.</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Existing TFS branded information and downloads remain in Visual Studio locations until next release. </a:t>
            </a:r>
          </a:p>
        </p:txBody>
      </p:sp>
      <p:sp>
        <p:nvSpPr>
          <p:cNvPr id="5" name="Text Placeholder 4">
            <a:extLst>
              <a:ext uri="{FF2B5EF4-FFF2-40B4-BE49-F238E27FC236}">
                <a16:creationId xmlns:a16="http://schemas.microsoft.com/office/drawing/2014/main" id="{D7F254A0-E575-426B-AE41-CDBBF981B9FE}"/>
              </a:ext>
            </a:extLst>
          </p:cNvPr>
          <p:cNvSpPr>
            <a:spLocks noGrp="1"/>
          </p:cNvSpPr>
          <p:nvPr>
            <p:ph type="body" sz="quarter" idx="13"/>
          </p:nvPr>
        </p:nvSpPr>
        <p:spPr>
          <a:xfrm>
            <a:off x="6209612" y="1673148"/>
            <a:ext cx="5547873" cy="3764036"/>
          </a:xfrm>
        </p:spPr>
        <p:txBody>
          <a:bodyPr/>
          <a:lstStyle/>
          <a:p>
            <a:r>
              <a:rPr lang="en-GB" sz="1568" dirty="0"/>
              <a:t>Pricing</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latin typeface="+mj-lt"/>
              </a:rPr>
              <a:t>Public project usage is now free.</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The free tier for Pipelines now includes </a:t>
            </a:r>
            <a:r>
              <a:rPr lang="en-GB" sz="1568" b="0" dirty="0">
                <a:solidFill>
                  <a:schemeClr val="tx1"/>
                </a:solidFill>
                <a:latin typeface="+mj-lt"/>
              </a:rPr>
              <a:t>1,800</a:t>
            </a:r>
            <a:r>
              <a:rPr lang="en-GB" sz="1568" b="0" dirty="0">
                <a:solidFill>
                  <a:schemeClr val="tx1"/>
                </a:solidFill>
              </a:rPr>
              <a:t> minutes per month, up from 240.</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Pipelines can be used independently from Repos — so if you are only using Pipelines and your repos are hosted on GitHub you don’t need to pay for Repos or Boards (Basic) users.</a:t>
            </a:r>
          </a:p>
          <a:p>
            <a:endParaRPr lang="en-GB" sz="1568" dirty="0"/>
          </a:p>
          <a:p>
            <a:r>
              <a:rPr lang="en-GB" sz="1568" dirty="0"/>
              <a:t>New Accounts</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https://dev.azure.com/contoso based URL.</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New navigation &amp; branding by default.</a:t>
            </a:r>
          </a:p>
        </p:txBody>
      </p:sp>
    </p:spTree>
    <p:extLst>
      <p:ext uri="{BB962C8B-B14F-4D97-AF65-F5344CB8AC3E}">
        <p14:creationId xmlns:p14="http://schemas.microsoft.com/office/powerpoint/2010/main" val="165116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EAC3B8-074C-4F3C-B85F-F9C000992318}"/>
              </a:ext>
            </a:extLst>
          </p:cNvPr>
          <p:cNvSpPr>
            <a:spLocks noGrp="1"/>
          </p:cNvSpPr>
          <p:nvPr>
            <p:ph type="body" sz="quarter" idx="10"/>
          </p:nvPr>
        </p:nvSpPr>
        <p:spPr>
          <a:xfrm>
            <a:off x="426424" y="934147"/>
            <a:ext cx="11339774" cy="271554"/>
          </a:xfrm>
        </p:spPr>
        <p:txBody>
          <a:bodyPr/>
          <a:lstStyle/>
          <a:p>
            <a:r>
              <a:rPr lang="en-US" b="0" dirty="0"/>
              <a:t>Move from Team Foundation Server to Azure DevOps and bring your data along</a:t>
            </a:r>
          </a:p>
        </p:txBody>
      </p:sp>
      <p:sp>
        <p:nvSpPr>
          <p:cNvPr id="3" name="Title 2">
            <a:extLst>
              <a:ext uri="{FF2B5EF4-FFF2-40B4-BE49-F238E27FC236}">
                <a16:creationId xmlns:a16="http://schemas.microsoft.com/office/drawing/2014/main" id="{C2AF52E6-98CA-4C27-BF60-E496746E9600}"/>
              </a:ext>
            </a:extLst>
          </p:cNvPr>
          <p:cNvSpPr>
            <a:spLocks noGrp="1"/>
          </p:cNvSpPr>
          <p:nvPr>
            <p:ph type="title"/>
          </p:nvPr>
        </p:nvSpPr>
        <p:spPr/>
        <p:txBody>
          <a:bodyPr/>
          <a:lstStyle/>
          <a:p>
            <a:r>
              <a:rPr lang="en-US" dirty="0"/>
              <a:t>Migrating from TFS to Azure DevOps</a:t>
            </a:r>
          </a:p>
        </p:txBody>
      </p:sp>
      <p:sp>
        <p:nvSpPr>
          <p:cNvPr id="5" name="Text Placeholder 4">
            <a:extLst>
              <a:ext uri="{FF2B5EF4-FFF2-40B4-BE49-F238E27FC236}">
                <a16:creationId xmlns:a16="http://schemas.microsoft.com/office/drawing/2014/main" id="{BD7468A5-154C-4ED1-89E4-7545D3E5C5C6}"/>
              </a:ext>
            </a:extLst>
          </p:cNvPr>
          <p:cNvSpPr>
            <a:spLocks noGrp="1"/>
          </p:cNvSpPr>
          <p:nvPr>
            <p:ph type="body" sz="quarter" idx="11"/>
          </p:nvPr>
        </p:nvSpPr>
        <p:spPr>
          <a:xfrm>
            <a:off x="426424" y="1520957"/>
            <a:ext cx="5555966" cy="2602122"/>
          </a:xfrm>
        </p:spPr>
        <p:txBody>
          <a:bodyPr/>
          <a:lstStyle/>
          <a:p>
            <a:pPr>
              <a:spcAft>
                <a:spcPts val="1176"/>
              </a:spcAft>
            </a:pPr>
            <a:r>
              <a:rPr lang="en-US" sz="1568" b="0" dirty="0">
                <a:solidFill>
                  <a:srgbClr val="0078D7"/>
                </a:solidFill>
                <a:latin typeface="+mj-lt"/>
              </a:rPr>
              <a:t>Benefits of Cloud Hosted Azure DevOps Services</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Global availability</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Hosted and maintained by Microsoft with 99.9% uptime guarantee and 24x7 support</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Immediate access to latest features</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Simplified deployment to Azure</a:t>
            </a:r>
          </a:p>
          <a:p>
            <a:pPr>
              <a:spcAft>
                <a:spcPts val="1176"/>
              </a:spcAft>
            </a:pPr>
            <a:endParaRPr lang="en-US" sz="1568" dirty="0">
              <a:solidFill>
                <a:srgbClr val="0078D7"/>
              </a:solidFill>
            </a:endParaRPr>
          </a:p>
        </p:txBody>
      </p:sp>
      <p:sp>
        <p:nvSpPr>
          <p:cNvPr id="6" name="Text Placeholder 5">
            <a:extLst>
              <a:ext uri="{FF2B5EF4-FFF2-40B4-BE49-F238E27FC236}">
                <a16:creationId xmlns:a16="http://schemas.microsoft.com/office/drawing/2014/main" id="{4BAA39D2-6451-4F34-B892-1F04D810AA21}"/>
              </a:ext>
            </a:extLst>
          </p:cNvPr>
          <p:cNvSpPr>
            <a:spLocks noGrp="1"/>
          </p:cNvSpPr>
          <p:nvPr>
            <p:ph type="body" sz="quarter" idx="13"/>
          </p:nvPr>
        </p:nvSpPr>
        <p:spPr>
          <a:xfrm>
            <a:off x="6209612" y="1520958"/>
            <a:ext cx="5547873" cy="1810358"/>
          </a:xfrm>
        </p:spPr>
        <p:txBody>
          <a:bodyPr/>
          <a:lstStyle/>
          <a:p>
            <a:pPr>
              <a:spcAft>
                <a:spcPts val="1176"/>
              </a:spcAft>
            </a:pPr>
            <a:r>
              <a:rPr lang="en-US" sz="1568" b="0" dirty="0">
                <a:solidFill>
                  <a:srgbClr val="0078D7"/>
                </a:solidFill>
                <a:latin typeface="+mj-lt"/>
              </a:rPr>
              <a:t>TFS Import Service</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Fully supported high fidelity migration path</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Trusted by many large enterprises</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Now faster and easier to use</a:t>
            </a:r>
          </a:p>
          <a:p>
            <a:endParaRPr lang="en-US" sz="1568" dirty="0">
              <a:solidFill>
                <a:srgbClr val="0078D7"/>
              </a:solidFill>
            </a:endParaRPr>
          </a:p>
        </p:txBody>
      </p:sp>
      <p:pic>
        <p:nvPicPr>
          <p:cNvPr id="4" name="Picture 3">
            <a:extLst>
              <a:ext uri="{FF2B5EF4-FFF2-40B4-BE49-F238E27FC236}">
                <a16:creationId xmlns:a16="http://schemas.microsoft.com/office/drawing/2014/main" id="{30B9B39F-FD4C-4368-9372-F4FBA6F3C9D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77" y="3909121"/>
            <a:ext cx="12192000" cy="2948393"/>
          </a:xfrm>
          <a:prstGeom prst="rect">
            <a:avLst/>
          </a:prstGeom>
        </p:spPr>
      </p:pic>
      <p:grpSp>
        <p:nvGrpSpPr>
          <p:cNvPr id="7" name="Group 6">
            <a:extLst>
              <a:ext uri="{FF2B5EF4-FFF2-40B4-BE49-F238E27FC236}">
                <a16:creationId xmlns:a16="http://schemas.microsoft.com/office/drawing/2014/main" id="{5BCBC23B-8C44-48EF-8F3A-C80E93667257}"/>
              </a:ext>
            </a:extLst>
          </p:cNvPr>
          <p:cNvGrpSpPr/>
          <p:nvPr/>
        </p:nvGrpSpPr>
        <p:grpSpPr>
          <a:xfrm>
            <a:off x="6209612" y="3218982"/>
            <a:ext cx="5500162" cy="420037"/>
            <a:chOff x="8602913" y="6327836"/>
            <a:chExt cx="5610452" cy="428460"/>
          </a:xfrm>
        </p:grpSpPr>
        <p:sp>
          <p:nvSpPr>
            <p:cNvPr id="8" name="Text Placeholder 3">
              <a:extLst>
                <a:ext uri="{FF2B5EF4-FFF2-40B4-BE49-F238E27FC236}">
                  <a16:creationId xmlns:a16="http://schemas.microsoft.com/office/drawing/2014/main" id="{B528BDC0-BF05-4B39-BD24-A7B405F170F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chemeClr val="tx2"/>
                  </a:solidFill>
                  <a:latin typeface="Segoe UI Semibold" panose="020B0702040204020203" pitchFamily="34" charset="0"/>
                  <a:cs typeface="Segoe UI Semibold" panose="020B0702040204020203" pitchFamily="34" charset="0"/>
                </a:rPr>
                <a:t>https://aka.ms/tfsimport</a:t>
              </a:r>
            </a:p>
          </p:txBody>
        </p:sp>
        <p:sp>
          <p:nvSpPr>
            <p:cNvPr id="9" name="Oval 8">
              <a:extLst>
                <a:ext uri="{FF2B5EF4-FFF2-40B4-BE49-F238E27FC236}">
                  <a16:creationId xmlns:a16="http://schemas.microsoft.com/office/drawing/2014/main" id="{2DFD6F91-E791-431D-960B-2F4D6AC193D6}"/>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chemeClr val="tx2"/>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9933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419080" y="6157373"/>
            <a:ext cx="3607790" cy="420037"/>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solidFill>
              <a:srgbClr val="0078D7"/>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chemeClr val="tx2"/>
                  </a:solidFill>
                  <a:latin typeface="Segoe UI Semibold" panose="020B0702040204020203" pitchFamily="34" charset="0"/>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 uri="{C183D7F6-B498-43B3-948B-1728B52AA6E4}">
                  <adec:decorative xmlns:adec="http://schemas.microsoft.com/office/drawing/2017/decorative" val="1"/>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chemeClr val="tx2"/>
                </a:solidFill>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1" y="487"/>
            <a:ext cx="3122511" cy="6857027"/>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E367368-3EB7-47E8-B49B-215A9A8E91E6}"/>
              </a:ext>
            </a:extLst>
          </p:cNvPr>
          <p:cNvSpPr txBox="1"/>
          <p:nvPr/>
        </p:nvSpPr>
        <p:spPr>
          <a:xfrm>
            <a:off x="4511833" y="579345"/>
            <a:ext cx="6876376" cy="5087106"/>
          </a:xfrm>
          <a:prstGeom prst="rect">
            <a:avLst/>
          </a:prstGeom>
          <a:noFill/>
        </p:spPr>
        <p:txBody>
          <a:bodyPr wrap="square" lIns="179285" tIns="143428" rIns="179285" bIns="143428" rtlCol="0">
            <a:spAutoFit/>
          </a:bodyPr>
          <a:lstStyle/>
          <a:p>
            <a:pPr>
              <a:spcAft>
                <a:spcPts val="3529"/>
              </a:spcAft>
            </a:pPr>
            <a:r>
              <a:rPr lang="en-GB" sz="1765" dirty="0"/>
              <a:t>Plan smarter, collaborate better, and ship faster with a set of modern dev services</a:t>
            </a:r>
          </a:p>
          <a:p>
            <a:pPr>
              <a:spcAft>
                <a:spcPts val="3529"/>
              </a:spcAft>
            </a:pPr>
            <a:r>
              <a:rPr lang="en-GB" sz="1765" dirty="0"/>
              <a:t>Any developer, any platform, any cloud. Full support for hybrid cloud, on-premises &amp; containers.</a:t>
            </a:r>
          </a:p>
          <a:p>
            <a:pPr>
              <a:spcAft>
                <a:spcPts val="3529"/>
              </a:spcAft>
            </a:pPr>
            <a:r>
              <a:rPr lang="en-GB" sz="1765" dirty="0"/>
              <a:t>Use all the Azure DevOps services or choose just what you need to complement your existing workflows</a:t>
            </a:r>
          </a:p>
          <a:p>
            <a:pPr>
              <a:spcAft>
                <a:spcPts val="3529"/>
              </a:spcAft>
            </a:pPr>
            <a:r>
              <a:rPr lang="en-GB" sz="1765" dirty="0"/>
              <a:t>Best in class builds for open source. Free unlimited build minutes for public projects and up to 10 free concurrent jobs across Windows, Linux and macOS</a:t>
            </a:r>
          </a:p>
          <a:p>
            <a:pPr>
              <a:spcAft>
                <a:spcPts val="3529"/>
              </a:spcAft>
            </a:pPr>
            <a:r>
              <a:rPr lang="en-GB" sz="1765" dirty="0"/>
              <a:t>Get started for free for small teams, scales to support the largest enterprises</a:t>
            </a:r>
          </a:p>
        </p:txBody>
      </p:sp>
      <p:grpSp>
        <p:nvGrpSpPr>
          <p:cNvPr id="7" name="Group 6">
            <a:extLst>
              <a:ext uri="{FF2B5EF4-FFF2-40B4-BE49-F238E27FC236}">
                <a16:creationId xmlns:a16="http://schemas.microsoft.com/office/drawing/2014/main" id="{F8F413B4-F6D4-4DA6-B700-AAF2B31142BA}"/>
              </a:ext>
              <a:ext uri="{C183D7F6-B498-43B3-948B-1728B52AA6E4}">
                <adec:decorative xmlns:adec="http://schemas.microsoft.com/office/drawing/2017/decorative" val="1"/>
              </a:ext>
            </a:extLst>
          </p:cNvPr>
          <p:cNvGrpSpPr/>
          <p:nvPr/>
        </p:nvGrpSpPr>
        <p:grpSpPr>
          <a:xfrm>
            <a:off x="3734174" y="716438"/>
            <a:ext cx="544382" cy="544382"/>
            <a:chOff x="3790397" y="435304"/>
            <a:chExt cx="555298" cy="555298"/>
          </a:xfrm>
        </p:grpSpPr>
        <p:sp>
          <p:nvSpPr>
            <p:cNvPr id="34" name="Oval 33">
              <a:extLst>
                <a:ext uri="{FF2B5EF4-FFF2-40B4-BE49-F238E27FC236}">
                  <a16:creationId xmlns:a16="http://schemas.microsoft.com/office/drawing/2014/main" id="{F9F21E1E-EC36-44E9-B35A-A8379A978484}"/>
                </a:ext>
              </a:extLst>
            </p:cNvPr>
            <p:cNvSpPr/>
            <p:nvPr/>
          </p:nvSpPr>
          <p:spPr bwMode="auto">
            <a:xfrm>
              <a:off x="3790397" y="43530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0632" y="540367"/>
              <a:ext cx="342900" cy="325755"/>
            </a:xfrm>
            <a:prstGeom prst="rect">
              <a:avLst/>
            </a:prstGeom>
          </p:spPr>
        </p:pic>
      </p:grpSp>
      <p:grpSp>
        <p:nvGrpSpPr>
          <p:cNvPr id="2" name="Group 1">
            <a:extLst>
              <a:ext uri="{FF2B5EF4-FFF2-40B4-BE49-F238E27FC236}">
                <a16:creationId xmlns:a16="http://schemas.microsoft.com/office/drawing/2014/main" id="{8F703986-B3CF-46CC-8962-3FA15E0EB868}"/>
              </a:ext>
              <a:ext uri="{C183D7F6-B498-43B3-948B-1728B52AA6E4}">
                <adec:decorative xmlns:adec="http://schemas.microsoft.com/office/drawing/2017/decorative" val="1"/>
              </a:ext>
            </a:extLst>
          </p:cNvPr>
          <p:cNvGrpSpPr/>
          <p:nvPr/>
        </p:nvGrpSpPr>
        <p:grpSpPr>
          <a:xfrm>
            <a:off x="3724404" y="4970178"/>
            <a:ext cx="544382" cy="544382"/>
            <a:chOff x="3785970" y="4107971"/>
            <a:chExt cx="555298" cy="555298"/>
          </a:xfrm>
        </p:grpSpPr>
        <p:sp>
          <p:nvSpPr>
            <p:cNvPr id="40" name="Oval 39">
              <a:extLst>
                <a:ext uri="{FF2B5EF4-FFF2-40B4-BE49-F238E27FC236}">
                  <a16:creationId xmlns:a16="http://schemas.microsoft.com/office/drawing/2014/main" id="{EC77250A-DBE0-4EC2-9044-7F80D04DD54E}"/>
                </a:ext>
              </a:extLst>
            </p:cNvPr>
            <p:cNvSpPr/>
            <p:nvPr/>
          </p:nvSpPr>
          <p:spPr bwMode="auto">
            <a:xfrm>
              <a:off x="3785970" y="410797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4305" y="4232112"/>
              <a:ext cx="266700" cy="285750"/>
            </a:xfrm>
            <a:prstGeom prst="rect">
              <a:avLst/>
            </a:prstGeom>
          </p:spPr>
        </p:pic>
      </p:grpSp>
      <p:grpSp>
        <p:nvGrpSpPr>
          <p:cNvPr id="3" name="Group 2">
            <a:extLst>
              <a:ext uri="{FF2B5EF4-FFF2-40B4-BE49-F238E27FC236}">
                <a16:creationId xmlns:a16="http://schemas.microsoft.com/office/drawing/2014/main" id="{29F620BD-1725-4FC6-9152-0F867BD9FE73}"/>
              </a:ext>
              <a:ext uri="{C183D7F6-B498-43B3-948B-1728B52AA6E4}">
                <adec:decorative xmlns:adec="http://schemas.microsoft.com/office/drawing/2017/decorative" val="1"/>
              </a:ext>
            </a:extLst>
          </p:cNvPr>
          <p:cNvGrpSpPr/>
          <p:nvPr/>
        </p:nvGrpSpPr>
        <p:grpSpPr>
          <a:xfrm>
            <a:off x="3722480" y="3742557"/>
            <a:ext cx="544382" cy="544382"/>
            <a:chOff x="3790397" y="3040008"/>
            <a:chExt cx="555298" cy="555298"/>
          </a:xfrm>
        </p:grpSpPr>
        <p:sp>
          <p:nvSpPr>
            <p:cNvPr id="39" name="Oval 38">
              <a:extLst>
                <a:ext uri="{FF2B5EF4-FFF2-40B4-BE49-F238E27FC236}">
                  <a16:creationId xmlns:a16="http://schemas.microsoft.com/office/drawing/2014/main" id="{642D528C-16CE-41F6-8EC9-E6DBBC7ED6CE}"/>
                </a:ext>
              </a:extLst>
            </p:cNvPr>
            <p:cNvSpPr/>
            <p:nvPr/>
          </p:nvSpPr>
          <p:spPr bwMode="auto">
            <a:xfrm>
              <a:off x="3790397" y="304000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0632" y="3136682"/>
              <a:ext cx="361950" cy="361950"/>
            </a:xfrm>
            <a:prstGeom prst="rect">
              <a:avLst/>
            </a:prstGeom>
          </p:spPr>
        </p:pic>
      </p:grpSp>
      <p:grpSp>
        <p:nvGrpSpPr>
          <p:cNvPr id="5" name="Group 4">
            <a:extLst>
              <a:ext uri="{FF2B5EF4-FFF2-40B4-BE49-F238E27FC236}">
                <a16:creationId xmlns:a16="http://schemas.microsoft.com/office/drawing/2014/main" id="{0E95F866-F195-4F4D-89C1-BC5CEA141AEC}"/>
              </a:ext>
              <a:ext uri="{C183D7F6-B498-43B3-948B-1728B52AA6E4}">
                <adec:decorative xmlns:adec="http://schemas.microsoft.com/office/drawing/2017/decorative" val="1"/>
              </a:ext>
            </a:extLst>
          </p:cNvPr>
          <p:cNvGrpSpPr/>
          <p:nvPr/>
        </p:nvGrpSpPr>
        <p:grpSpPr>
          <a:xfrm>
            <a:off x="3734174" y="2705437"/>
            <a:ext cx="544382" cy="544382"/>
            <a:chOff x="3790397" y="2167647"/>
            <a:chExt cx="555298" cy="555298"/>
          </a:xfrm>
        </p:grpSpPr>
        <p:sp>
          <p:nvSpPr>
            <p:cNvPr id="38" name="Oval 37">
              <a:extLst>
                <a:ext uri="{FF2B5EF4-FFF2-40B4-BE49-F238E27FC236}">
                  <a16:creationId xmlns:a16="http://schemas.microsoft.com/office/drawing/2014/main" id="{72A4CD53-3BFD-4E18-803D-E8696C5B15AA}"/>
                </a:ext>
              </a:extLst>
            </p:cNvPr>
            <p:cNvSpPr/>
            <p:nvPr/>
          </p:nvSpPr>
          <p:spPr bwMode="auto">
            <a:xfrm>
              <a:off x="3790397" y="216764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19207" y="2273846"/>
              <a:ext cx="285750" cy="342900"/>
            </a:xfrm>
            <a:prstGeom prst="rect">
              <a:avLst/>
            </a:prstGeom>
          </p:spPr>
        </p:pic>
      </p:grpSp>
      <p:grpSp>
        <p:nvGrpSpPr>
          <p:cNvPr id="6" name="Group 5">
            <a:extLst>
              <a:ext uri="{FF2B5EF4-FFF2-40B4-BE49-F238E27FC236}">
                <a16:creationId xmlns:a16="http://schemas.microsoft.com/office/drawing/2014/main" id="{F5CBB011-CFED-43E0-99D0-E142AAE7C72E}"/>
              </a:ext>
              <a:ext uri="{C183D7F6-B498-43B3-948B-1728B52AA6E4}">
                <adec:decorative xmlns:adec="http://schemas.microsoft.com/office/drawing/2017/decorative" val="1"/>
              </a:ext>
            </a:extLst>
          </p:cNvPr>
          <p:cNvGrpSpPr/>
          <p:nvPr/>
        </p:nvGrpSpPr>
        <p:grpSpPr>
          <a:xfrm>
            <a:off x="3734174" y="1710411"/>
            <a:ext cx="544382" cy="544382"/>
            <a:chOff x="3790397" y="1307841"/>
            <a:chExt cx="555298" cy="555298"/>
          </a:xfrm>
        </p:grpSpPr>
        <p:sp>
          <p:nvSpPr>
            <p:cNvPr id="37" name="Oval 36">
              <a:extLst>
                <a:ext uri="{FF2B5EF4-FFF2-40B4-BE49-F238E27FC236}">
                  <a16:creationId xmlns:a16="http://schemas.microsoft.com/office/drawing/2014/main" id="{073989DB-7CE9-4236-B8DA-F4D58DDCD9C8}"/>
                </a:ext>
              </a:extLst>
            </p:cNvPr>
            <p:cNvSpPr/>
            <p:nvPr/>
          </p:nvSpPr>
          <p:spPr bwMode="auto">
            <a:xfrm>
              <a:off x="3790397" y="130784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00157" y="1397126"/>
              <a:ext cx="342900" cy="342900"/>
            </a:xfrm>
            <a:prstGeom prst="rect">
              <a:avLst/>
            </a:prstGeom>
          </p:spPr>
        </p:pic>
      </p:grpSp>
      <p:sp>
        <p:nvSpPr>
          <p:cNvPr id="15" name="TextBox 14">
            <a:extLst>
              <a:ext uri="{FF2B5EF4-FFF2-40B4-BE49-F238E27FC236}">
                <a16:creationId xmlns:a16="http://schemas.microsoft.com/office/drawing/2014/main" id="{EB2CA18E-9DCA-490B-A8E4-B0FFA6F2468F}"/>
              </a:ext>
            </a:extLst>
          </p:cNvPr>
          <p:cNvSpPr txBox="1"/>
          <p:nvPr/>
        </p:nvSpPr>
        <p:spPr>
          <a:xfrm>
            <a:off x="3479634" y="6059630"/>
            <a:ext cx="2416451" cy="615522"/>
          </a:xfrm>
          <a:prstGeom prst="rect">
            <a:avLst/>
          </a:prstGeom>
          <a:noFill/>
        </p:spPr>
        <p:txBody>
          <a:bodyPr wrap="none" lIns="179285" tIns="143428" rIns="179285" bIns="143428" rtlCol="0">
            <a:spAutoFit/>
          </a:bodyPr>
          <a:lstStyle/>
          <a:p>
            <a:pPr>
              <a:lnSpc>
                <a:spcPct val="90000"/>
              </a:lnSpc>
              <a:spcAft>
                <a:spcPts val="588"/>
              </a:spcAft>
            </a:pPr>
            <a:r>
              <a:rPr lang="en-GB" sz="2353">
                <a:gradFill>
                  <a:gsLst>
                    <a:gs pos="2917">
                      <a:schemeClr val="tx1"/>
                    </a:gs>
                    <a:gs pos="30000">
                      <a:schemeClr val="tx1"/>
                    </a:gs>
                  </a:gsLst>
                  <a:lin ang="5400000" scaled="0"/>
                </a:gradFill>
              </a:rPr>
              <a:t>Start free today</a:t>
            </a:r>
            <a:endParaRPr lang="en-US" sz="2353" err="1">
              <a:gradFill>
                <a:gsLst>
                  <a:gs pos="2917">
                    <a:schemeClr val="tx1"/>
                  </a:gs>
                  <a:gs pos="30000">
                    <a:schemeClr val="tx1"/>
                  </a:gs>
                </a:gsLst>
                <a:lin ang="5400000" scaled="0"/>
              </a:gradFill>
            </a:endParaRPr>
          </a:p>
        </p:txBody>
      </p:sp>
      <p:sp>
        <p:nvSpPr>
          <p:cNvPr id="45" name="Title 3">
            <a:extLst>
              <a:ext uri="{FF2B5EF4-FFF2-40B4-BE49-F238E27FC236}">
                <a16:creationId xmlns:a16="http://schemas.microsoft.com/office/drawing/2014/main" id="{C01A200E-6F57-483C-BCB2-AC4B9EDB2005}"/>
              </a:ext>
            </a:extLst>
          </p:cNvPr>
          <p:cNvSpPr>
            <a:spLocks noGrp="1"/>
          </p:cNvSpPr>
          <p:nvPr>
            <p:ph type="title"/>
          </p:nvPr>
        </p:nvSpPr>
        <p:spPr>
          <a:xfrm>
            <a:off x="1" y="199355"/>
            <a:ext cx="3050600" cy="599969"/>
          </a:xfrm>
        </p:spPr>
        <p:txBody>
          <a:bodyPr/>
          <a:lstStyle/>
          <a:p>
            <a:pPr algn="ctr"/>
            <a:r>
              <a:rPr lang="en-US" sz="3137" dirty="0">
                <a:solidFill>
                  <a:schemeClr val="bg2"/>
                </a:solidFill>
              </a:rPr>
              <a:t>Azure DevOps</a:t>
            </a:r>
          </a:p>
        </p:txBody>
      </p:sp>
      <p:grpSp>
        <p:nvGrpSpPr>
          <p:cNvPr id="46" name="Group 45">
            <a:extLst>
              <a:ext uri="{FF2B5EF4-FFF2-40B4-BE49-F238E27FC236}">
                <a16:creationId xmlns:a16="http://schemas.microsoft.com/office/drawing/2014/main" id="{1FDCD515-961E-4B97-8413-6CE5C6E98EC2}"/>
              </a:ext>
              <a:ext uri="{C183D7F6-B498-43B3-948B-1728B52AA6E4}">
                <adec:decorative xmlns:adec="http://schemas.microsoft.com/office/drawing/2017/decorative" val="1"/>
              </a:ext>
            </a:extLst>
          </p:cNvPr>
          <p:cNvGrpSpPr/>
          <p:nvPr/>
        </p:nvGrpSpPr>
        <p:grpSpPr>
          <a:xfrm>
            <a:off x="471439" y="1020197"/>
            <a:ext cx="1905785" cy="913431"/>
            <a:chOff x="480892" y="1040157"/>
            <a:chExt cx="1944000" cy="931747"/>
          </a:xfrm>
        </p:grpSpPr>
        <p:pic>
          <p:nvPicPr>
            <p:cNvPr id="47" name="Picture 8" descr="A picture containing object&#10;&#10;Description generated with very high confidence">
              <a:extLst>
                <a:ext uri="{FF2B5EF4-FFF2-40B4-BE49-F238E27FC236}">
                  <a16:creationId xmlns:a16="http://schemas.microsoft.com/office/drawing/2014/main" id="{1C41D3E5-2390-4DA0-B2B1-D7F81E1D7FA4}"/>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48" name="TextBox 47">
              <a:extLst>
                <a:ext uri="{FF2B5EF4-FFF2-40B4-BE49-F238E27FC236}">
                  <a16:creationId xmlns:a16="http://schemas.microsoft.com/office/drawing/2014/main" id="{EEE88C88-9997-45AA-9960-446753A8B9AB}"/>
                </a:ext>
              </a:extLst>
            </p:cNvPr>
            <p:cNvSpPr txBox="1"/>
            <p:nvPr/>
          </p:nvSpPr>
          <p:spPr>
            <a:xfrm>
              <a:off x="480892" y="1359904"/>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568" dirty="0">
                  <a:solidFill>
                    <a:srgbClr val="00B294"/>
                  </a:solidFill>
                  <a:latin typeface="+mj-lt"/>
                </a:rPr>
                <a:t>Azure Boards</a:t>
              </a:r>
              <a:endParaRPr lang="en-US" sz="1568" dirty="0">
                <a:solidFill>
                  <a:srgbClr val="00B294"/>
                </a:solidFill>
                <a:latin typeface="+mj-lt"/>
                <a:cs typeface="Segoe UI"/>
              </a:endParaRPr>
            </a:p>
          </p:txBody>
        </p:sp>
      </p:grpSp>
      <p:grpSp>
        <p:nvGrpSpPr>
          <p:cNvPr id="51" name="Group 50">
            <a:extLst>
              <a:ext uri="{FF2B5EF4-FFF2-40B4-BE49-F238E27FC236}">
                <a16:creationId xmlns:a16="http://schemas.microsoft.com/office/drawing/2014/main" id="{71CF4F81-48BF-4BC0-ADD8-6E36DDDC1C77}"/>
              </a:ext>
              <a:ext uri="{C183D7F6-B498-43B3-948B-1728B52AA6E4}">
                <adec:decorative xmlns:adec="http://schemas.microsoft.com/office/drawing/2017/decorative" val="1"/>
              </a:ext>
            </a:extLst>
          </p:cNvPr>
          <p:cNvGrpSpPr/>
          <p:nvPr/>
        </p:nvGrpSpPr>
        <p:grpSpPr>
          <a:xfrm>
            <a:off x="471439" y="2187270"/>
            <a:ext cx="1905785" cy="936437"/>
            <a:chOff x="480892" y="2154633"/>
            <a:chExt cx="1944000" cy="955215"/>
          </a:xfrm>
        </p:grpSpPr>
        <p:pic>
          <p:nvPicPr>
            <p:cNvPr id="52" name="Picture 10" descr="A picture containing stop, sign, outdoor, sitting&#10;&#10;Description generated with very high confidence">
              <a:extLst>
                <a:ext uri="{FF2B5EF4-FFF2-40B4-BE49-F238E27FC236}">
                  <a16:creationId xmlns:a16="http://schemas.microsoft.com/office/drawing/2014/main" id="{372766B4-7187-4F21-8200-AA67987522C5}"/>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3" name="TextBox 52">
              <a:extLst>
                <a:ext uri="{FF2B5EF4-FFF2-40B4-BE49-F238E27FC236}">
                  <a16:creationId xmlns:a16="http://schemas.microsoft.com/office/drawing/2014/main" id="{14A8B084-8E01-491D-8E9E-1712615BC48E}"/>
                </a:ext>
              </a:extLst>
            </p:cNvPr>
            <p:cNvSpPr txBox="1"/>
            <p:nvPr/>
          </p:nvSpPr>
          <p:spPr>
            <a:xfrm>
              <a:off x="480892" y="2497848"/>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568" dirty="0">
                  <a:solidFill>
                    <a:srgbClr val="D83B01"/>
                  </a:solidFill>
                  <a:latin typeface="+mj-lt"/>
                </a:rPr>
                <a:t>Azure </a:t>
              </a:r>
              <a:r>
                <a:rPr lang="en-US" sz="1568" dirty="0">
                  <a:solidFill>
                    <a:srgbClr val="D83B01"/>
                  </a:solidFill>
                  <a:latin typeface="+mj-lt"/>
                  <a:cs typeface="Segoe UI"/>
                </a:rPr>
                <a:t>Repos</a:t>
              </a:r>
            </a:p>
          </p:txBody>
        </p:sp>
      </p:grpSp>
      <p:grpSp>
        <p:nvGrpSpPr>
          <p:cNvPr id="54" name="Group 53">
            <a:extLst>
              <a:ext uri="{FF2B5EF4-FFF2-40B4-BE49-F238E27FC236}">
                <a16:creationId xmlns:a16="http://schemas.microsoft.com/office/drawing/2014/main" id="{34A37F8D-BD4B-4C76-B5D3-C9EDE7923165}"/>
              </a:ext>
              <a:ext uri="{C183D7F6-B498-43B3-948B-1728B52AA6E4}">
                <adec:decorative xmlns:adec="http://schemas.microsoft.com/office/drawing/2017/decorative" val="1"/>
              </a:ext>
            </a:extLst>
          </p:cNvPr>
          <p:cNvGrpSpPr/>
          <p:nvPr/>
        </p:nvGrpSpPr>
        <p:grpSpPr>
          <a:xfrm>
            <a:off x="471439" y="3377349"/>
            <a:ext cx="1905785" cy="952177"/>
            <a:chOff x="480892" y="3371540"/>
            <a:chExt cx="1944000" cy="971270"/>
          </a:xfrm>
        </p:grpSpPr>
        <p:pic>
          <p:nvPicPr>
            <p:cNvPr id="55" name="Picture 4" descr="A picture containing object&#10;&#10;Description generated with very high confidence">
              <a:extLst>
                <a:ext uri="{FF2B5EF4-FFF2-40B4-BE49-F238E27FC236}">
                  <a16:creationId xmlns:a16="http://schemas.microsoft.com/office/drawing/2014/main" id="{146F3C96-1678-4F83-BBB4-9AD9E04B6520}"/>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7" name="TextBox 56">
              <a:extLst>
                <a:ext uri="{FF2B5EF4-FFF2-40B4-BE49-F238E27FC236}">
                  <a16:creationId xmlns:a16="http://schemas.microsoft.com/office/drawing/2014/main" id="{D8D7C092-0057-4AA4-A420-72D0A30B67FD}"/>
                </a:ext>
              </a:extLst>
            </p:cNvPr>
            <p:cNvSpPr txBox="1"/>
            <p:nvPr/>
          </p:nvSpPr>
          <p:spPr>
            <a:xfrm>
              <a:off x="480892" y="3730810"/>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568" dirty="0">
                  <a:solidFill>
                    <a:srgbClr val="2560E0"/>
                  </a:solidFill>
                  <a:latin typeface="+mj-lt"/>
                </a:rPr>
                <a:t>Azure Pipelines</a:t>
              </a:r>
              <a:endParaRPr lang="en-US" sz="1568" dirty="0">
                <a:solidFill>
                  <a:srgbClr val="2560E0"/>
                </a:solidFill>
                <a:latin typeface="+mj-lt"/>
                <a:cs typeface="Segoe UI"/>
              </a:endParaRPr>
            </a:p>
          </p:txBody>
        </p:sp>
      </p:grpSp>
      <p:grpSp>
        <p:nvGrpSpPr>
          <p:cNvPr id="59" name="Group 58">
            <a:extLst>
              <a:ext uri="{FF2B5EF4-FFF2-40B4-BE49-F238E27FC236}">
                <a16:creationId xmlns:a16="http://schemas.microsoft.com/office/drawing/2014/main" id="{2B207801-9391-472F-9D7A-B145DABE268E}"/>
              </a:ext>
              <a:ext uri="{C183D7F6-B498-43B3-948B-1728B52AA6E4}">
                <adec:decorative xmlns:adec="http://schemas.microsoft.com/office/drawing/2017/decorative" val="1"/>
              </a:ext>
            </a:extLst>
          </p:cNvPr>
          <p:cNvGrpSpPr/>
          <p:nvPr/>
        </p:nvGrpSpPr>
        <p:grpSpPr>
          <a:xfrm>
            <a:off x="471439" y="4583168"/>
            <a:ext cx="1905785" cy="920155"/>
            <a:chOff x="480892" y="4605641"/>
            <a:chExt cx="1944000" cy="938606"/>
          </a:xfrm>
        </p:grpSpPr>
        <p:pic>
          <p:nvPicPr>
            <p:cNvPr id="60" name="Picture 12">
              <a:extLst>
                <a:ext uri="{FF2B5EF4-FFF2-40B4-BE49-F238E27FC236}">
                  <a16:creationId xmlns:a16="http://schemas.microsoft.com/office/drawing/2014/main" id="{2B79A0B1-CB19-42D1-8CE5-3C7AB6388E08}"/>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61" name="TextBox 60">
              <a:extLst>
                <a:ext uri="{FF2B5EF4-FFF2-40B4-BE49-F238E27FC236}">
                  <a16:creationId xmlns:a16="http://schemas.microsoft.com/office/drawing/2014/main" id="{C4407B28-ECAF-40F0-8E02-FF51B5AB6408}"/>
                </a:ext>
              </a:extLst>
            </p:cNvPr>
            <p:cNvSpPr txBox="1"/>
            <p:nvPr/>
          </p:nvSpPr>
          <p:spPr>
            <a:xfrm>
              <a:off x="480892" y="4932247"/>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568" dirty="0">
                  <a:solidFill>
                    <a:srgbClr val="854CC7"/>
                  </a:solidFill>
                  <a:latin typeface="+mj-lt"/>
                </a:rPr>
                <a:t>Azure Test</a:t>
              </a:r>
              <a:r>
                <a:rPr lang="en-US" sz="1568" dirty="0">
                  <a:solidFill>
                    <a:srgbClr val="854CC7"/>
                  </a:solidFill>
                  <a:latin typeface="+mj-lt"/>
                  <a:cs typeface="Segoe UI"/>
                </a:rPr>
                <a:t> Plans</a:t>
              </a:r>
            </a:p>
          </p:txBody>
        </p:sp>
      </p:grpSp>
      <p:grpSp>
        <p:nvGrpSpPr>
          <p:cNvPr id="62" name="Group 61">
            <a:extLst>
              <a:ext uri="{FF2B5EF4-FFF2-40B4-BE49-F238E27FC236}">
                <a16:creationId xmlns:a16="http://schemas.microsoft.com/office/drawing/2014/main" id="{3565CD17-CB5D-4D82-8016-EEE3FF4FFF5E}"/>
              </a:ext>
              <a:ext uri="{C183D7F6-B498-43B3-948B-1728B52AA6E4}">
                <adec:decorative xmlns:adec="http://schemas.microsoft.com/office/drawing/2017/decorative" val="1"/>
              </a:ext>
            </a:extLst>
          </p:cNvPr>
          <p:cNvGrpSpPr/>
          <p:nvPr/>
        </p:nvGrpSpPr>
        <p:grpSpPr>
          <a:xfrm>
            <a:off x="471439" y="5756965"/>
            <a:ext cx="1905785" cy="879676"/>
            <a:chOff x="480892" y="5871907"/>
            <a:chExt cx="1944000" cy="897315"/>
          </a:xfrm>
        </p:grpSpPr>
        <p:pic>
          <p:nvPicPr>
            <p:cNvPr id="63" name="Picture 6">
              <a:extLst>
                <a:ext uri="{FF2B5EF4-FFF2-40B4-BE49-F238E27FC236}">
                  <a16:creationId xmlns:a16="http://schemas.microsoft.com/office/drawing/2014/main" id="{A15458CC-3852-47BC-B1FC-C199A428A03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64" name="TextBox 63">
              <a:extLst>
                <a:ext uri="{FF2B5EF4-FFF2-40B4-BE49-F238E27FC236}">
                  <a16:creationId xmlns:a16="http://schemas.microsoft.com/office/drawing/2014/main" id="{D9BD62F3-4F6B-412F-82F6-044C2F0EB531}"/>
                </a:ext>
              </a:extLst>
            </p:cNvPr>
            <p:cNvSpPr txBox="1"/>
            <p:nvPr/>
          </p:nvSpPr>
          <p:spPr>
            <a:xfrm>
              <a:off x="480892" y="6196758"/>
              <a:ext cx="1944000" cy="572464"/>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568" dirty="0">
                  <a:solidFill>
                    <a:srgbClr val="CB2E6D"/>
                  </a:solidFill>
                  <a:latin typeface="+mj-lt"/>
                </a:rPr>
                <a:t>Azure Artifacts</a:t>
              </a:r>
              <a:endParaRPr lang="en-US" sz="1568" dirty="0">
                <a:solidFill>
                  <a:srgbClr val="CB2E6D"/>
                </a:solidFill>
                <a:latin typeface="+mj-lt"/>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t>Azure DevOps Services Pricing</a:t>
            </a:r>
            <a:endParaRPr lang="en-US" dirty="0"/>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26425" y="1731067"/>
            <a:ext cx="3628649" cy="4111121"/>
          </a:xfrm>
          <a:ln>
            <a:solidFill>
              <a:srgbClr val="0078D7"/>
            </a:solidFill>
          </a:ln>
        </p:spPr>
        <p:txBody>
          <a:bodyPr vert="horz" lIns="105877" tIns="141169" rIns="105877" bIns="0" rtlCol="0">
            <a:noAutofit/>
          </a:bodyPr>
          <a:lstStyle/>
          <a:p>
            <a:r>
              <a:rPr lang="en-GB" sz="3529" b="0" dirty="0">
                <a:latin typeface="+mj-lt"/>
              </a:rPr>
              <a:t>Free</a:t>
            </a:r>
            <a:endParaRPr lang="en-GB" b="0" dirty="0">
              <a:latin typeface="+mj-lt"/>
            </a:endParaRPr>
          </a:p>
          <a:p>
            <a:r>
              <a:rPr lang="en-GB" b="0" dirty="0">
                <a:solidFill>
                  <a:schemeClr val="tx1"/>
                </a:solidFill>
                <a:latin typeface="+mj-lt"/>
              </a:rPr>
              <a:t>Unlimited users and build time</a:t>
            </a:r>
          </a:p>
          <a:p>
            <a:pPr marL="174297" indent="-174297">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10 parallel jobs with unlimited minutes for CI/CD </a:t>
            </a:r>
          </a:p>
          <a:p>
            <a:pPr marL="174297" indent="-174297">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4297" indent="-174297">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281361" y="1731067"/>
            <a:ext cx="3623050" cy="4111121"/>
          </a:xfrm>
          <a:ln>
            <a:solidFill>
              <a:srgbClr val="0078D7"/>
            </a:solidFill>
          </a:ln>
        </p:spPr>
        <p:txBody>
          <a:bodyPr vert="horz" lIns="105877" tIns="141169" rIns="105877" bIns="0" rtlCol="0">
            <a:noAutofit/>
          </a:bodyPr>
          <a:lstStyle/>
          <a:p>
            <a:r>
              <a:rPr lang="en-GB" sz="3529" b="0" dirty="0">
                <a:latin typeface="+mj-lt"/>
              </a:rPr>
              <a:t>Free</a:t>
            </a:r>
          </a:p>
          <a:p>
            <a:r>
              <a:rPr lang="en-GB" b="0" dirty="0">
                <a:solidFill>
                  <a:schemeClr val="tx1"/>
                </a:solidFill>
                <a:latin typeface="+mj-lt"/>
              </a:rPr>
              <a:t>Start free with up to 5 users</a:t>
            </a:r>
          </a:p>
          <a:p>
            <a:pPr marL="174297" indent="-174297">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 </a:t>
            </a:r>
          </a:p>
          <a:p>
            <a:pPr marL="174297" indent="-174297">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4297" indent="-174297">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4297" indent="-174297">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4297" indent="-174297">
              <a:buFont typeface="Arial" panose="020B0604020202020204" pitchFamily="34" charset="0"/>
              <a:buChar char="•"/>
            </a:pPr>
            <a:r>
              <a:rPr lang="en-GB" b="0" dirty="0">
                <a:solidFill>
                  <a:schemeClr val="tx1"/>
                </a:solidFill>
              </a:rPr>
              <a:t>Unlimited stakeholders </a:t>
            </a:r>
            <a:endParaRPr lang="en-US" dirty="0"/>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134434" y="1731070"/>
            <a:ext cx="3623050" cy="4111121"/>
          </a:xfrm>
          <a:ln>
            <a:solidFill>
              <a:srgbClr val="0078D7"/>
            </a:solidFill>
          </a:ln>
        </p:spPr>
        <p:txBody>
          <a:bodyPr vert="horz" lIns="105877" tIns="141169" rIns="105877" bIns="0" rtlCol="0">
            <a:noAutofit/>
          </a:bodyPr>
          <a:lstStyle/>
          <a:p>
            <a:r>
              <a:rPr lang="en-GB" sz="2745" b="0" dirty="0">
                <a:latin typeface="+mj-lt"/>
              </a:rPr>
              <a:t>Starts at </a:t>
            </a:r>
            <a:r>
              <a:rPr lang="en-GB" sz="3529" b="0" dirty="0">
                <a:latin typeface="+mj-lt"/>
              </a:rPr>
              <a:t>$6</a:t>
            </a:r>
            <a:r>
              <a:rPr lang="en-GB" b="0" dirty="0">
                <a:latin typeface="+mj-lt"/>
              </a:rPr>
              <a:t> </a:t>
            </a:r>
            <a:br>
              <a:rPr lang="en-GB" b="0" dirty="0">
                <a:latin typeface="+mj-lt"/>
              </a:rPr>
            </a:br>
            <a:r>
              <a:rPr lang="en-GB" b="0" dirty="0">
                <a:latin typeface="+mj-lt"/>
              </a:rPr>
              <a:t>per user, per month for Boards &amp; Repos*</a:t>
            </a:r>
          </a:p>
          <a:p>
            <a:r>
              <a:rPr lang="en-GB" b="0" dirty="0">
                <a:solidFill>
                  <a:schemeClr val="tx1"/>
                </a:solidFill>
              </a:rPr>
              <a:t>Easy pricing that grows with your team</a:t>
            </a:r>
          </a:p>
          <a:p>
            <a:pPr marL="174297" indent="-174297">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a:t>
            </a:r>
          </a:p>
          <a:p>
            <a:pPr marL="174297" indent="-174297">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4297" indent="-174297">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4297" indent="-174297">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4297" indent="-174297">
              <a:buFont typeface="Arial" panose="020B0604020202020204" pitchFamily="34" charset="0"/>
              <a:buChar char="•"/>
            </a:pPr>
            <a:r>
              <a:rPr lang="en-GB" b="0" dirty="0">
                <a:solidFill>
                  <a:schemeClr val="tx1"/>
                </a:solidFill>
              </a:rPr>
              <a:t>Unlimited stakeholders </a:t>
            </a:r>
          </a:p>
          <a:p>
            <a:pPr marL="174297" indent="-174297">
              <a:buFont typeface="Arial" panose="020B0604020202020204" pitchFamily="34" charset="0"/>
              <a:buChar char="•"/>
            </a:pPr>
            <a:r>
              <a:rPr lang="en-GB" b="0" dirty="0">
                <a:solidFill>
                  <a:schemeClr val="tx1"/>
                </a:solidFill>
              </a:rPr>
              <a:t>Boards &amp; Repos included for Visual Studio subscribers</a:t>
            </a: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996876" y="5981033"/>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961" b="1" dirty="0">
                <a:solidFill>
                  <a:schemeClr val="tx2"/>
                </a:solidFill>
                <a:latin typeface="Segoe UI Semibold" panose="020B0702040204020203" pitchFamily="34" charset="0"/>
                <a:cs typeface="Segoe UI Semibold" panose="020B0702040204020203" pitchFamily="34" charset="0"/>
              </a:rPr>
              <a:t>https://azure.com/pricing/details/</a:t>
            </a:r>
            <a:r>
              <a:rPr lang="en-US" sz="1961" b="1" dirty="0" err="1">
                <a:solidFill>
                  <a:schemeClr val="tx2"/>
                </a:solidFill>
                <a:latin typeface="Segoe UI Semibold" panose="020B0702040204020203" pitchFamily="34" charset="0"/>
                <a:cs typeface="Segoe UI Semibold" panose="020B0702040204020203" pitchFamily="34" charset="0"/>
              </a:rPr>
              <a:t>devops</a:t>
            </a:r>
            <a:r>
              <a:rPr lang="en-US" sz="1961" b="1" dirty="0">
                <a:solidFill>
                  <a:schemeClr val="tx2"/>
                </a:solidFill>
                <a:latin typeface="Segoe UI Semibold" panose="020B0702040204020203" pitchFamily="34" charset="0"/>
                <a:cs typeface="Segoe UI Semibold" panose="020B0702040204020203" pitchFamily="34" charset="0"/>
              </a:rPr>
              <a:t>/</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26425" y="6148171"/>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chemeClr val="tx2"/>
              </a:soli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26425" y="1287480"/>
            <a:ext cx="3630521" cy="443588"/>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latin typeface="+mj-lt"/>
                <a:ea typeface="Segoe UI" pitchFamily="34" charset="0"/>
                <a:cs typeface="Segoe UI" pitchFamily="34" charset="0"/>
              </a:rPr>
              <a:t>Open Source Projects</a:t>
            </a:r>
            <a:endParaRPr lang="en-US" sz="19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277626" y="1287480"/>
            <a:ext cx="3630521" cy="443588"/>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latin typeface="+mj-lt"/>
                <a:ea typeface="Segoe UI" pitchFamily="34" charset="0"/>
                <a:cs typeface="Segoe UI" pitchFamily="34" charset="0"/>
              </a:rPr>
              <a:t>Small Teams</a:t>
            </a:r>
            <a:endParaRPr lang="en-US" sz="19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135055" y="1287480"/>
            <a:ext cx="3630521" cy="443588"/>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latin typeface="+mj-lt"/>
                <a:ea typeface="Segoe UI" pitchFamily="34" charset="0"/>
                <a:cs typeface="Segoe UI" pitchFamily="34" charset="0"/>
              </a:rPr>
              <a:t>Teams of any size</a:t>
            </a:r>
            <a:endParaRPr lang="en-US" sz="19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7033B838-861D-465E-A8CD-E5E20FDD5D65}"/>
              </a:ext>
            </a:extLst>
          </p:cNvPr>
          <p:cNvSpPr/>
          <p:nvPr/>
        </p:nvSpPr>
        <p:spPr>
          <a:xfrm>
            <a:off x="8218120" y="5960573"/>
            <a:ext cx="3623050" cy="633625"/>
          </a:xfrm>
          <a:prstGeom prst="rect">
            <a:avLst/>
          </a:prstGeom>
        </p:spPr>
        <p:txBody>
          <a:bodyPr wrap="square" lIns="0" tIns="0" rIns="0" bIns="0">
            <a:spAutoFit/>
          </a:bodyPr>
          <a:lstStyle/>
          <a:p>
            <a:r>
              <a:rPr lang="en-GB" sz="1029" dirty="0"/>
              <a:t>5 Boards &amp; Repos users and 5 </a:t>
            </a:r>
            <a:r>
              <a:rPr lang="en-GB" sz="1029" dirty="0" err="1"/>
              <a:t>Artifacts</a:t>
            </a:r>
            <a:r>
              <a:rPr lang="en-GB" sz="1029" dirty="0"/>
              <a:t> users free. Pipelines with unlimited minutes, Test Plans users and additional </a:t>
            </a:r>
            <a:r>
              <a:rPr lang="en-GB" sz="1029" dirty="0" err="1"/>
              <a:t>Artifacts</a:t>
            </a:r>
            <a:r>
              <a:rPr lang="en-GB" sz="1029" dirty="0"/>
              <a:t> users also available. Please see the Azure pricing calculator for details. </a:t>
            </a:r>
            <a:endParaRPr lang="en-US" sz="1029" dirty="0"/>
          </a:p>
        </p:txBody>
      </p:sp>
      <p:sp>
        <p:nvSpPr>
          <p:cNvPr id="17" name="TextBox 16">
            <a:extLst>
              <a:ext uri="{FF2B5EF4-FFF2-40B4-BE49-F238E27FC236}">
                <a16:creationId xmlns:a16="http://schemas.microsoft.com/office/drawing/2014/main" id="{1CE16299-AF3F-494A-A517-CA1BBA39DDAB}"/>
              </a:ext>
            </a:extLst>
          </p:cNvPr>
          <p:cNvSpPr txBox="1"/>
          <p:nvPr/>
        </p:nvSpPr>
        <p:spPr>
          <a:xfrm>
            <a:off x="7904411" y="5807716"/>
            <a:ext cx="445362" cy="506901"/>
          </a:xfrm>
          <a:prstGeom prst="rect">
            <a:avLst/>
          </a:prstGeom>
          <a:noFill/>
        </p:spPr>
        <p:txBody>
          <a:bodyPr wrap="none" lIns="179285" tIns="143428" rIns="179285" bIns="143428" rtlCol="0">
            <a:spAutoFit/>
          </a:bodyPr>
          <a:lstStyle/>
          <a:p>
            <a:pPr>
              <a:lnSpc>
                <a:spcPct val="90000"/>
              </a:lnSpc>
              <a:spcAft>
                <a:spcPts val="588"/>
              </a:spcAft>
            </a:pPr>
            <a:r>
              <a:rPr lang="en-GB" sz="1568" dirty="0">
                <a:solidFill>
                  <a:srgbClr val="0078D7"/>
                </a:solidFill>
              </a:rPr>
              <a:t>*</a:t>
            </a:r>
            <a:endParaRPr lang="en-US" sz="1568" dirty="0" err="1">
              <a:solidFill>
                <a:srgbClr val="0078D7"/>
              </a:solidFill>
            </a:endParaRPr>
          </a:p>
        </p:txBody>
      </p:sp>
    </p:spTree>
    <p:extLst>
      <p:ext uri="{BB962C8B-B14F-4D97-AF65-F5344CB8AC3E}">
        <p14:creationId xmlns:p14="http://schemas.microsoft.com/office/powerpoint/2010/main" val="11966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506" descr="Thank you!">
            <a:extLst>
              <a:ext uri="{FF2B5EF4-FFF2-40B4-BE49-F238E27FC236}">
                <a16:creationId xmlns:a16="http://schemas.microsoft.com/office/drawing/2014/main" id="{693166E3-E09F-4815-B9E1-2F4882FC563A}"/>
              </a:ext>
            </a:extLst>
          </p:cNvPr>
          <p:cNvSpPr/>
          <p:nvPr/>
        </p:nvSpPr>
        <p:spPr bwMode="auto">
          <a:xfrm>
            <a:off x="1901676" y="804285"/>
            <a:ext cx="8388648" cy="5249433"/>
          </a:xfrm>
          <a:prstGeom prst="rect">
            <a:avLst/>
          </a:prstGeom>
          <a:solidFill>
            <a:srgbClr val="00206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9" name="Picture 2">
            <a:extLst>
              <a:ext uri="{FF2B5EF4-FFF2-40B4-BE49-F238E27FC236}">
                <a16:creationId xmlns:a16="http://schemas.microsoft.com/office/drawing/2014/main" id="{3D8A7DCE-E29F-48CA-866C-4C886C22A4C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204746" y="5275220"/>
            <a:ext cx="907329" cy="401262"/>
          </a:xfrm>
          <a:prstGeom prst="rect">
            <a:avLst/>
          </a:prstGeom>
          <a:noFill/>
          <a:ln w="9525">
            <a:noFill/>
            <a:miter lim="800000"/>
            <a:headEnd/>
            <a:tailEnd/>
          </a:ln>
          <a:effectLst/>
        </p:spPr>
      </p:pic>
      <p:grpSp>
        <p:nvGrpSpPr>
          <p:cNvPr id="510" name="Group 509">
            <a:extLst>
              <a:ext uri="{FF2B5EF4-FFF2-40B4-BE49-F238E27FC236}">
                <a16:creationId xmlns:a16="http://schemas.microsoft.com/office/drawing/2014/main" id="{500ECB21-856B-447E-95FD-BED39082A852}"/>
              </a:ext>
            </a:extLst>
          </p:cNvPr>
          <p:cNvGrpSpPr/>
          <p:nvPr/>
        </p:nvGrpSpPr>
        <p:grpSpPr bwMode="black">
          <a:xfrm>
            <a:off x="8400690" y="4850935"/>
            <a:ext cx="684434" cy="165781"/>
            <a:chOff x="2321681" y="5571144"/>
            <a:chExt cx="701013" cy="175680"/>
          </a:xfrm>
          <a:solidFill>
            <a:srgbClr val="FFFFFF"/>
          </a:solidFill>
          <a:effectLst/>
        </p:grpSpPr>
        <p:sp>
          <p:nvSpPr>
            <p:cNvPr id="751" name="Freeform 23">
              <a:extLst>
                <a:ext uri="{FF2B5EF4-FFF2-40B4-BE49-F238E27FC236}">
                  <a16:creationId xmlns:a16="http://schemas.microsoft.com/office/drawing/2014/main" id="{AE64E7DA-4F76-4B87-A37C-0AB7ACA327A4}"/>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2" name="Freeform 24">
              <a:extLst>
                <a:ext uri="{FF2B5EF4-FFF2-40B4-BE49-F238E27FC236}">
                  <a16:creationId xmlns:a16="http://schemas.microsoft.com/office/drawing/2014/main" id="{BA2C7EE3-872E-4F9E-AF7E-F8972AA33055}"/>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3" name="Freeform 25">
              <a:extLst>
                <a:ext uri="{FF2B5EF4-FFF2-40B4-BE49-F238E27FC236}">
                  <a16:creationId xmlns:a16="http://schemas.microsoft.com/office/drawing/2014/main" id="{8C4A0104-7CE8-4D7F-8B29-AD1528826D80}"/>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4" name="Freeform 26">
              <a:extLst>
                <a:ext uri="{FF2B5EF4-FFF2-40B4-BE49-F238E27FC236}">
                  <a16:creationId xmlns:a16="http://schemas.microsoft.com/office/drawing/2014/main" id="{56D574D7-1513-4738-ACEE-843961F28F46}"/>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5" name="Freeform 27">
              <a:extLst>
                <a:ext uri="{FF2B5EF4-FFF2-40B4-BE49-F238E27FC236}">
                  <a16:creationId xmlns:a16="http://schemas.microsoft.com/office/drawing/2014/main" id="{5B781D22-C429-4A08-987F-E723CE3FDBC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6" name="Freeform 28">
              <a:extLst>
                <a:ext uri="{FF2B5EF4-FFF2-40B4-BE49-F238E27FC236}">
                  <a16:creationId xmlns:a16="http://schemas.microsoft.com/office/drawing/2014/main" id="{4FEAC4A8-BFC3-4B3D-A034-E4DBAD55CE6C}"/>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7" name="Freeform 29">
              <a:extLst>
                <a:ext uri="{FF2B5EF4-FFF2-40B4-BE49-F238E27FC236}">
                  <a16:creationId xmlns:a16="http://schemas.microsoft.com/office/drawing/2014/main" id="{9F0733CA-42F9-4E71-BEB1-8449009B07F1}"/>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1" name="Group 510">
            <a:extLst>
              <a:ext uri="{FF2B5EF4-FFF2-40B4-BE49-F238E27FC236}">
                <a16:creationId xmlns:a16="http://schemas.microsoft.com/office/drawing/2014/main" id="{730F57E7-401D-4BD4-A0F1-AED2F89BFED2}"/>
              </a:ext>
            </a:extLst>
          </p:cNvPr>
          <p:cNvGrpSpPr/>
          <p:nvPr/>
        </p:nvGrpSpPr>
        <p:grpSpPr bwMode="black">
          <a:xfrm>
            <a:off x="6721622" y="3832196"/>
            <a:ext cx="1355177" cy="186283"/>
            <a:chOff x="3403273" y="5616873"/>
            <a:chExt cx="1088404" cy="154797"/>
          </a:xfrm>
          <a:solidFill>
            <a:srgbClr val="FFFFFF"/>
          </a:solidFill>
          <a:effectLst/>
        </p:grpSpPr>
        <p:sp>
          <p:nvSpPr>
            <p:cNvPr id="740" name="Freeform 36">
              <a:extLst>
                <a:ext uri="{FF2B5EF4-FFF2-40B4-BE49-F238E27FC236}">
                  <a16:creationId xmlns:a16="http://schemas.microsoft.com/office/drawing/2014/main" id="{B1B0082F-FFD4-49CA-BB0A-8AD928E0CA07}"/>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1" name="Freeform 37">
              <a:extLst>
                <a:ext uri="{FF2B5EF4-FFF2-40B4-BE49-F238E27FC236}">
                  <a16:creationId xmlns:a16="http://schemas.microsoft.com/office/drawing/2014/main" id="{64FEFB77-E17E-491C-9812-9C00C842C6D9}"/>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2" name="Freeform 38">
              <a:extLst>
                <a:ext uri="{FF2B5EF4-FFF2-40B4-BE49-F238E27FC236}">
                  <a16:creationId xmlns:a16="http://schemas.microsoft.com/office/drawing/2014/main" id="{52F95C9F-C7B9-4814-89DC-4B9761154742}"/>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3" name="Freeform 39">
              <a:extLst>
                <a:ext uri="{FF2B5EF4-FFF2-40B4-BE49-F238E27FC236}">
                  <a16:creationId xmlns:a16="http://schemas.microsoft.com/office/drawing/2014/main" id="{15F264AF-7358-479D-8B9A-231B3C38A8C0}"/>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4" name="Freeform 40">
              <a:extLst>
                <a:ext uri="{FF2B5EF4-FFF2-40B4-BE49-F238E27FC236}">
                  <a16:creationId xmlns:a16="http://schemas.microsoft.com/office/drawing/2014/main" id="{3019E4B7-45EA-43DC-9DC1-BFE47600F15C}"/>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5" name="Freeform 41">
              <a:extLst>
                <a:ext uri="{FF2B5EF4-FFF2-40B4-BE49-F238E27FC236}">
                  <a16:creationId xmlns:a16="http://schemas.microsoft.com/office/drawing/2014/main" id="{F40F7399-F5C7-48FD-BF00-4B3454303CDC}"/>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6" name="Freeform 42">
              <a:extLst>
                <a:ext uri="{FF2B5EF4-FFF2-40B4-BE49-F238E27FC236}">
                  <a16:creationId xmlns:a16="http://schemas.microsoft.com/office/drawing/2014/main" id="{190A83E8-E98E-4F5E-847F-CC74892AA0C0}"/>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7" name="Freeform 43">
              <a:extLst>
                <a:ext uri="{FF2B5EF4-FFF2-40B4-BE49-F238E27FC236}">
                  <a16:creationId xmlns:a16="http://schemas.microsoft.com/office/drawing/2014/main" id="{EAD2460A-F2A6-47B0-AE8C-CAE443F1CF52}"/>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8" name="Freeform 44">
              <a:extLst>
                <a:ext uri="{FF2B5EF4-FFF2-40B4-BE49-F238E27FC236}">
                  <a16:creationId xmlns:a16="http://schemas.microsoft.com/office/drawing/2014/main" id="{94B16AAA-5288-4056-A0A9-725C98A5A236}"/>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9" name="Freeform 45">
              <a:extLst>
                <a:ext uri="{FF2B5EF4-FFF2-40B4-BE49-F238E27FC236}">
                  <a16:creationId xmlns:a16="http://schemas.microsoft.com/office/drawing/2014/main" id="{D13157C5-3368-427F-B969-AB9141A2C704}"/>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0" name="Freeform 46">
              <a:extLst>
                <a:ext uri="{FF2B5EF4-FFF2-40B4-BE49-F238E27FC236}">
                  <a16:creationId xmlns:a16="http://schemas.microsoft.com/office/drawing/2014/main" id="{199F4C34-8A93-4304-9546-A92CA7FEB8A7}"/>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2" name="Group 511">
            <a:extLst>
              <a:ext uri="{FF2B5EF4-FFF2-40B4-BE49-F238E27FC236}">
                <a16:creationId xmlns:a16="http://schemas.microsoft.com/office/drawing/2014/main" id="{24FCA2AD-1194-46C4-94CD-B9ACB98D3A6C}"/>
              </a:ext>
            </a:extLst>
          </p:cNvPr>
          <p:cNvGrpSpPr/>
          <p:nvPr/>
        </p:nvGrpSpPr>
        <p:grpSpPr bwMode="black">
          <a:xfrm>
            <a:off x="4557828" y="3297568"/>
            <a:ext cx="1599753" cy="165320"/>
            <a:chOff x="9662524" y="5603535"/>
            <a:chExt cx="1748299" cy="186932"/>
          </a:xfrm>
          <a:solidFill>
            <a:srgbClr val="FFFFFF"/>
          </a:solidFill>
          <a:effectLst/>
        </p:grpSpPr>
        <p:sp>
          <p:nvSpPr>
            <p:cNvPr id="730" name="Freeform 19">
              <a:extLst>
                <a:ext uri="{FF2B5EF4-FFF2-40B4-BE49-F238E27FC236}">
                  <a16:creationId xmlns:a16="http://schemas.microsoft.com/office/drawing/2014/main" id="{7E44C390-A138-48BC-A49E-65AA2F9F4F6B}"/>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1" name="Freeform 20">
              <a:extLst>
                <a:ext uri="{FF2B5EF4-FFF2-40B4-BE49-F238E27FC236}">
                  <a16:creationId xmlns:a16="http://schemas.microsoft.com/office/drawing/2014/main" id="{2145DCE7-6D0F-4B9D-8DA1-DE29806A2611}"/>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2" name="Freeform 21">
              <a:extLst>
                <a:ext uri="{FF2B5EF4-FFF2-40B4-BE49-F238E27FC236}">
                  <a16:creationId xmlns:a16="http://schemas.microsoft.com/office/drawing/2014/main" id="{2B0B80FB-8E64-4557-B792-0B30E472933E}"/>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3" name="Freeform 22">
              <a:extLst>
                <a:ext uri="{FF2B5EF4-FFF2-40B4-BE49-F238E27FC236}">
                  <a16:creationId xmlns:a16="http://schemas.microsoft.com/office/drawing/2014/main" id="{27CE2604-8E3C-4147-A1AF-DF1189FF24CE}"/>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4" name="Freeform 23">
              <a:extLst>
                <a:ext uri="{FF2B5EF4-FFF2-40B4-BE49-F238E27FC236}">
                  <a16:creationId xmlns:a16="http://schemas.microsoft.com/office/drawing/2014/main" id="{BDD95949-99B5-46B9-8D29-CA935AC34CA1}"/>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5" name="Freeform 24">
              <a:extLst>
                <a:ext uri="{FF2B5EF4-FFF2-40B4-BE49-F238E27FC236}">
                  <a16:creationId xmlns:a16="http://schemas.microsoft.com/office/drawing/2014/main" id="{14D364D1-577D-42D8-A75C-AB8336AB0E65}"/>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6" name="Freeform 25">
              <a:extLst>
                <a:ext uri="{FF2B5EF4-FFF2-40B4-BE49-F238E27FC236}">
                  <a16:creationId xmlns:a16="http://schemas.microsoft.com/office/drawing/2014/main" id="{E35AB31C-F539-4507-B52E-4645FAC560A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7" name="Freeform 26">
              <a:extLst>
                <a:ext uri="{FF2B5EF4-FFF2-40B4-BE49-F238E27FC236}">
                  <a16:creationId xmlns:a16="http://schemas.microsoft.com/office/drawing/2014/main" id="{1F3A0B20-425E-4E99-8E3C-BF21537B64D0}"/>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8" name="Freeform 27">
              <a:extLst>
                <a:ext uri="{FF2B5EF4-FFF2-40B4-BE49-F238E27FC236}">
                  <a16:creationId xmlns:a16="http://schemas.microsoft.com/office/drawing/2014/main" id="{3C8B3C09-8360-47D9-A780-05C0BAE42C2F}"/>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9" name="Freeform 28">
              <a:extLst>
                <a:ext uri="{FF2B5EF4-FFF2-40B4-BE49-F238E27FC236}">
                  <a16:creationId xmlns:a16="http://schemas.microsoft.com/office/drawing/2014/main" id="{2242FD3B-B401-4275-ACA1-D1DC5D11379B}"/>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3" name="Group 512">
            <a:extLst>
              <a:ext uri="{FF2B5EF4-FFF2-40B4-BE49-F238E27FC236}">
                <a16:creationId xmlns:a16="http://schemas.microsoft.com/office/drawing/2014/main" id="{761DB719-870F-4938-A788-EFE661DB859E}"/>
              </a:ext>
            </a:extLst>
          </p:cNvPr>
          <p:cNvGrpSpPr/>
          <p:nvPr/>
        </p:nvGrpSpPr>
        <p:grpSpPr bwMode="black">
          <a:xfrm>
            <a:off x="8274672" y="3819016"/>
            <a:ext cx="810452" cy="212642"/>
            <a:chOff x="7458381" y="5575585"/>
            <a:chExt cx="830083" cy="225342"/>
          </a:xfrm>
          <a:solidFill>
            <a:srgbClr val="FFFFFF"/>
          </a:solidFill>
          <a:effectLst/>
        </p:grpSpPr>
        <p:sp>
          <p:nvSpPr>
            <p:cNvPr id="722" name="Freeform 21">
              <a:extLst>
                <a:ext uri="{FF2B5EF4-FFF2-40B4-BE49-F238E27FC236}">
                  <a16:creationId xmlns:a16="http://schemas.microsoft.com/office/drawing/2014/main" id="{C0C3DF59-C7E7-48B5-BA50-30BE5107AA96}"/>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3" name="Freeform 22">
              <a:extLst>
                <a:ext uri="{FF2B5EF4-FFF2-40B4-BE49-F238E27FC236}">
                  <a16:creationId xmlns:a16="http://schemas.microsoft.com/office/drawing/2014/main" id="{FB905013-D4CA-4FD0-B241-F24D8B315B1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4" name="Freeform 23">
              <a:extLst>
                <a:ext uri="{FF2B5EF4-FFF2-40B4-BE49-F238E27FC236}">
                  <a16:creationId xmlns:a16="http://schemas.microsoft.com/office/drawing/2014/main" id="{D537B17A-E425-433E-ACA9-167426F307A3}"/>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5" name="Freeform 24">
              <a:extLst>
                <a:ext uri="{FF2B5EF4-FFF2-40B4-BE49-F238E27FC236}">
                  <a16:creationId xmlns:a16="http://schemas.microsoft.com/office/drawing/2014/main" id="{E98A39F1-3E22-4543-B1AC-22C8D9488B06}"/>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6" name="Freeform 25">
              <a:extLst>
                <a:ext uri="{FF2B5EF4-FFF2-40B4-BE49-F238E27FC236}">
                  <a16:creationId xmlns:a16="http://schemas.microsoft.com/office/drawing/2014/main" id="{EAD541D7-011B-42E8-BAC8-3ED38AD9089C}"/>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7" name="Freeform 26">
              <a:extLst>
                <a:ext uri="{FF2B5EF4-FFF2-40B4-BE49-F238E27FC236}">
                  <a16:creationId xmlns:a16="http://schemas.microsoft.com/office/drawing/2014/main" id="{1DD6C480-8D49-443C-B691-139FFF145145}"/>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8" name="Freeform 27">
              <a:extLst>
                <a:ext uri="{FF2B5EF4-FFF2-40B4-BE49-F238E27FC236}">
                  <a16:creationId xmlns:a16="http://schemas.microsoft.com/office/drawing/2014/main" id="{0B12A8D5-E04F-494C-9B53-4ECD549F84B8}"/>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9" name="Freeform 28">
              <a:extLst>
                <a:ext uri="{FF2B5EF4-FFF2-40B4-BE49-F238E27FC236}">
                  <a16:creationId xmlns:a16="http://schemas.microsoft.com/office/drawing/2014/main" id="{2A94763F-0516-4A24-A646-01C52FA958D6}"/>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4" name="Group 513">
            <a:extLst>
              <a:ext uri="{FF2B5EF4-FFF2-40B4-BE49-F238E27FC236}">
                <a16:creationId xmlns:a16="http://schemas.microsoft.com/office/drawing/2014/main" id="{5CF33E67-EE5F-410F-B968-5F2A805451DE}"/>
              </a:ext>
            </a:extLst>
          </p:cNvPr>
          <p:cNvGrpSpPr/>
          <p:nvPr/>
        </p:nvGrpSpPr>
        <p:grpSpPr bwMode="black">
          <a:xfrm>
            <a:off x="7538895" y="4350756"/>
            <a:ext cx="747828" cy="186858"/>
            <a:chOff x="4872260" y="5575584"/>
            <a:chExt cx="765942" cy="198016"/>
          </a:xfrm>
          <a:solidFill>
            <a:srgbClr val="FFFFFF"/>
          </a:solidFill>
          <a:effectLst/>
        </p:grpSpPr>
        <p:sp>
          <p:nvSpPr>
            <p:cNvPr id="717" name="Freeform 30">
              <a:extLst>
                <a:ext uri="{FF2B5EF4-FFF2-40B4-BE49-F238E27FC236}">
                  <a16:creationId xmlns:a16="http://schemas.microsoft.com/office/drawing/2014/main" id="{C8F99C58-614D-487A-BA07-3C532A4F0EEE}"/>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8" name="Freeform 31">
              <a:extLst>
                <a:ext uri="{FF2B5EF4-FFF2-40B4-BE49-F238E27FC236}">
                  <a16:creationId xmlns:a16="http://schemas.microsoft.com/office/drawing/2014/main" id="{30590204-FC3C-4EE0-BDED-FF0D85FFF3E7}"/>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9" name="Freeform 32">
              <a:extLst>
                <a:ext uri="{FF2B5EF4-FFF2-40B4-BE49-F238E27FC236}">
                  <a16:creationId xmlns:a16="http://schemas.microsoft.com/office/drawing/2014/main" id="{C5F57F08-CC8B-42E9-BAFF-3833305B52A3}"/>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0" name="Freeform 33">
              <a:extLst>
                <a:ext uri="{FF2B5EF4-FFF2-40B4-BE49-F238E27FC236}">
                  <a16:creationId xmlns:a16="http://schemas.microsoft.com/office/drawing/2014/main" id="{025C7387-8361-4F83-843D-E938A7EC7621}"/>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1" name="Freeform 34">
              <a:extLst>
                <a:ext uri="{FF2B5EF4-FFF2-40B4-BE49-F238E27FC236}">
                  <a16:creationId xmlns:a16="http://schemas.microsoft.com/office/drawing/2014/main" id="{7F4C088B-45B0-43D1-9891-ACA58D7E0740}"/>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6" name="Group 515">
            <a:extLst>
              <a:ext uri="{FF2B5EF4-FFF2-40B4-BE49-F238E27FC236}">
                <a16:creationId xmlns:a16="http://schemas.microsoft.com/office/drawing/2014/main" id="{8B798A46-91A5-48DB-BD8A-2F1E5D8BDE52}"/>
              </a:ext>
            </a:extLst>
          </p:cNvPr>
          <p:cNvGrpSpPr/>
          <p:nvPr/>
        </p:nvGrpSpPr>
        <p:grpSpPr bwMode="black">
          <a:xfrm>
            <a:off x="4649465" y="2786487"/>
            <a:ext cx="1024904" cy="160611"/>
            <a:chOff x="891368" y="5611897"/>
            <a:chExt cx="1049730" cy="170204"/>
          </a:xfrm>
          <a:solidFill>
            <a:srgbClr val="FFFFFF"/>
          </a:solidFill>
          <a:effectLst/>
        </p:grpSpPr>
        <p:sp>
          <p:nvSpPr>
            <p:cNvPr id="700" name="Freeform 32">
              <a:extLst>
                <a:ext uri="{FF2B5EF4-FFF2-40B4-BE49-F238E27FC236}">
                  <a16:creationId xmlns:a16="http://schemas.microsoft.com/office/drawing/2014/main" id="{04FD6C3B-A586-4927-BEFD-A7676BC01390}"/>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1" name="Freeform 33">
              <a:extLst>
                <a:ext uri="{FF2B5EF4-FFF2-40B4-BE49-F238E27FC236}">
                  <a16:creationId xmlns:a16="http://schemas.microsoft.com/office/drawing/2014/main" id="{C7A9BF53-412F-4021-B92C-B3DD48D83454}"/>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2" name="Rectangle 34">
              <a:extLst>
                <a:ext uri="{FF2B5EF4-FFF2-40B4-BE49-F238E27FC236}">
                  <a16:creationId xmlns:a16="http://schemas.microsoft.com/office/drawing/2014/main" id="{6AE3AE0A-9195-48C2-99A3-896F71F41CFE}"/>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3" name="Freeform 35">
              <a:extLst>
                <a:ext uri="{FF2B5EF4-FFF2-40B4-BE49-F238E27FC236}">
                  <a16:creationId xmlns:a16="http://schemas.microsoft.com/office/drawing/2014/main" id="{1A307B59-EE40-4983-BE19-19CCBCD872B8}"/>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4" name="Freeform 36">
              <a:extLst>
                <a:ext uri="{FF2B5EF4-FFF2-40B4-BE49-F238E27FC236}">
                  <a16:creationId xmlns:a16="http://schemas.microsoft.com/office/drawing/2014/main" id="{3752AD51-39F9-4AD6-9186-EEA3CD411771}"/>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5" name="Freeform 37">
              <a:extLst>
                <a:ext uri="{FF2B5EF4-FFF2-40B4-BE49-F238E27FC236}">
                  <a16:creationId xmlns:a16="http://schemas.microsoft.com/office/drawing/2014/main" id="{B0A8A872-7E2E-44EA-AE27-F0E2FBBD1637}"/>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6" name="Freeform 38">
              <a:extLst>
                <a:ext uri="{FF2B5EF4-FFF2-40B4-BE49-F238E27FC236}">
                  <a16:creationId xmlns:a16="http://schemas.microsoft.com/office/drawing/2014/main" id="{13EC748D-D089-4A54-9FC9-EA1DB4AE17C6}"/>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7" name="Freeform 39">
              <a:extLst>
                <a:ext uri="{FF2B5EF4-FFF2-40B4-BE49-F238E27FC236}">
                  <a16:creationId xmlns:a16="http://schemas.microsoft.com/office/drawing/2014/main" id="{0A303CCF-2BCA-4BD1-BB84-0F48FFFA3AC2}"/>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8" name="Freeform 40">
              <a:extLst>
                <a:ext uri="{FF2B5EF4-FFF2-40B4-BE49-F238E27FC236}">
                  <a16:creationId xmlns:a16="http://schemas.microsoft.com/office/drawing/2014/main" id="{1964328C-8765-4576-BD05-B9CA89612D44}"/>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7" name="Group 516">
            <a:extLst>
              <a:ext uri="{FF2B5EF4-FFF2-40B4-BE49-F238E27FC236}">
                <a16:creationId xmlns:a16="http://schemas.microsoft.com/office/drawing/2014/main" id="{E2F0EB0A-9A71-440A-83EB-A95BF387EBC0}"/>
              </a:ext>
            </a:extLst>
          </p:cNvPr>
          <p:cNvGrpSpPr/>
          <p:nvPr/>
        </p:nvGrpSpPr>
        <p:grpSpPr bwMode="black">
          <a:xfrm>
            <a:off x="4691368" y="3821321"/>
            <a:ext cx="891962" cy="208035"/>
            <a:chOff x="9053746" y="4958394"/>
            <a:chExt cx="913569" cy="220459"/>
          </a:xfrm>
          <a:solidFill>
            <a:srgbClr val="FFFFFF"/>
          </a:solidFill>
          <a:effectLst/>
        </p:grpSpPr>
        <p:sp>
          <p:nvSpPr>
            <p:cNvPr id="692" name="Freeform 25">
              <a:extLst>
                <a:ext uri="{FF2B5EF4-FFF2-40B4-BE49-F238E27FC236}">
                  <a16:creationId xmlns:a16="http://schemas.microsoft.com/office/drawing/2014/main" id="{A9983107-7E76-46CC-AFB7-541EE2EB51FB}"/>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3" name="Freeform 26">
              <a:extLst>
                <a:ext uri="{FF2B5EF4-FFF2-40B4-BE49-F238E27FC236}">
                  <a16:creationId xmlns:a16="http://schemas.microsoft.com/office/drawing/2014/main" id="{400C036A-FF14-46B4-ABEC-1C208352FA1E}"/>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4" name="Freeform 27">
              <a:extLst>
                <a:ext uri="{FF2B5EF4-FFF2-40B4-BE49-F238E27FC236}">
                  <a16:creationId xmlns:a16="http://schemas.microsoft.com/office/drawing/2014/main" id="{94A75B35-9C69-4116-BD45-5190250BCF98}"/>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5" name="Freeform 28">
              <a:extLst>
                <a:ext uri="{FF2B5EF4-FFF2-40B4-BE49-F238E27FC236}">
                  <a16:creationId xmlns:a16="http://schemas.microsoft.com/office/drawing/2014/main" id="{4B8A21B8-4598-4E6D-AAB9-E6F7A61E8417}"/>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6" name="Freeform 29">
              <a:extLst>
                <a:ext uri="{FF2B5EF4-FFF2-40B4-BE49-F238E27FC236}">
                  <a16:creationId xmlns:a16="http://schemas.microsoft.com/office/drawing/2014/main" id="{04209A5A-881C-4CDD-8539-A049025BCD8D}"/>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7" name="Freeform 30">
              <a:extLst>
                <a:ext uri="{FF2B5EF4-FFF2-40B4-BE49-F238E27FC236}">
                  <a16:creationId xmlns:a16="http://schemas.microsoft.com/office/drawing/2014/main" id="{7F941F70-B135-4EE8-AC2E-7E2E3968DD89}"/>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8" name="Freeform 31">
              <a:extLst>
                <a:ext uri="{FF2B5EF4-FFF2-40B4-BE49-F238E27FC236}">
                  <a16:creationId xmlns:a16="http://schemas.microsoft.com/office/drawing/2014/main" id="{DA703358-9490-41FB-92E6-76F24698C6DA}"/>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9" name="Freeform 32">
              <a:extLst>
                <a:ext uri="{FF2B5EF4-FFF2-40B4-BE49-F238E27FC236}">
                  <a16:creationId xmlns:a16="http://schemas.microsoft.com/office/drawing/2014/main" id="{EE396A94-626A-48D0-A59D-C2256CA69E8C}"/>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8" name="Group 517">
            <a:extLst>
              <a:ext uri="{FF2B5EF4-FFF2-40B4-BE49-F238E27FC236}">
                <a16:creationId xmlns:a16="http://schemas.microsoft.com/office/drawing/2014/main" id="{78758301-2713-49E0-97AE-5246A59050F0}"/>
              </a:ext>
            </a:extLst>
          </p:cNvPr>
          <p:cNvGrpSpPr/>
          <p:nvPr/>
        </p:nvGrpSpPr>
        <p:grpSpPr bwMode="black">
          <a:xfrm>
            <a:off x="4796723" y="4848323"/>
            <a:ext cx="845835" cy="171005"/>
            <a:chOff x="5513886" y="4978012"/>
            <a:chExt cx="866327" cy="181218"/>
          </a:xfrm>
          <a:solidFill>
            <a:srgbClr val="FFFFFF"/>
          </a:solidFill>
          <a:effectLst/>
        </p:grpSpPr>
        <p:sp>
          <p:nvSpPr>
            <p:cNvPr id="685" name="Freeform 29">
              <a:extLst>
                <a:ext uri="{FF2B5EF4-FFF2-40B4-BE49-F238E27FC236}">
                  <a16:creationId xmlns:a16="http://schemas.microsoft.com/office/drawing/2014/main" id="{26AFF426-47FE-4C67-BCE6-F9A9FD5AB69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6" name="Freeform 30">
              <a:extLst>
                <a:ext uri="{FF2B5EF4-FFF2-40B4-BE49-F238E27FC236}">
                  <a16:creationId xmlns:a16="http://schemas.microsoft.com/office/drawing/2014/main" id="{CF8FF6FA-726C-4849-8940-6FA8E4270DEE}"/>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7" name="Freeform 31">
              <a:extLst>
                <a:ext uri="{FF2B5EF4-FFF2-40B4-BE49-F238E27FC236}">
                  <a16:creationId xmlns:a16="http://schemas.microsoft.com/office/drawing/2014/main" id="{B09576DC-B243-4DEE-8AC4-06B8A09E6E61}"/>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8" name="Freeform 32">
              <a:extLst>
                <a:ext uri="{FF2B5EF4-FFF2-40B4-BE49-F238E27FC236}">
                  <a16:creationId xmlns:a16="http://schemas.microsoft.com/office/drawing/2014/main" id="{85AFBCDD-6E68-4A58-8209-B91FF712667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9" name="Freeform 551">
              <a:extLst>
                <a:ext uri="{FF2B5EF4-FFF2-40B4-BE49-F238E27FC236}">
                  <a16:creationId xmlns:a16="http://schemas.microsoft.com/office/drawing/2014/main" id="{5005A484-77D8-46C7-93B0-B12374AF7450}"/>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0" name="Freeform 552">
              <a:extLst>
                <a:ext uri="{FF2B5EF4-FFF2-40B4-BE49-F238E27FC236}">
                  <a16:creationId xmlns:a16="http://schemas.microsoft.com/office/drawing/2014/main" id="{8732CB1A-C2E0-47D0-A48C-44FD30A7A2E7}"/>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1" name="Freeform 553">
              <a:extLst>
                <a:ext uri="{FF2B5EF4-FFF2-40B4-BE49-F238E27FC236}">
                  <a16:creationId xmlns:a16="http://schemas.microsoft.com/office/drawing/2014/main" id="{6164708C-CE7A-44CC-A24C-ACDD6E650D6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9" name="Group 518">
            <a:extLst>
              <a:ext uri="{FF2B5EF4-FFF2-40B4-BE49-F238E27FC236}">
                <a16:creationId xmlns:a16="http://schemas.microsoft.com/office/drawing/2014/main" id="{9F63A204-6DAC-4F2E-A9F0-DC6AFE00CD6C}"/>
              </a:ext>
            </a:extLst>
          </p:cNvPr>
          <p:cNvGrpSpPr/>
          <p:nvPr/>
        </p:nvGrpSpPr>
        <p:grpSpPr bwMode="black">
          <a:xfrm>
            <a:off x="6141160" y="4856075"/>
            <a:ext cx="564357" cy="155499"/>
            <a:chOff x="4664767" y="4986232"/>
            <a:chExt cx="578026" cy="164783"/>
          </a:xfrm>
          <a:solidFill>
            <a:srgbClr val="FFFFFF"/>
          </a:solidFill>
          <a:effectLst/>
        </p:grpSpPr>
        <p:sp>
          <p:nvSpPr>
            <p:cNvPr id="680" name="Freeform 22">
              <a:extLst>
                <a:ext uri="{FF2B5EF4-FFF2-40B4-BE49-F238E27FC236}">
                  <a16:creationId xmlns:a16="http://schemas.microsoft.com/office/drawing/2014/main" id="{8091695E-392D-4FD2-A56C-EE59C19D70E2}"/>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1" name="Freeform 23">
              <a:extLst>
                <a:ext uri="{FF2B5EF4-FFF2-40B4-BE49-F238E27FC236}">
                  <a16:creationId xmlns:a16="http://schemas.microsoft.com/office/drawing/2014/main" id="{45D2F3F7-6F4C-4C72-ADB7-F5FE23C02340}"/>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2" name="Freeform 24">
              <a:extLst>
                <a:ext uri="{FF2B5EF4-FFF2-40B4-BE49-F238E27FC236}">
                  <a16:creationId xmlns:a16="http://schemas.microsoft.com/office/drawing/2014/main" id="{C367A467-A7D6-4609-9D23-F2978518C52D}"/>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3" name="Freeform 25">
              <a:extLst>
                <a:ext uri="{FF2B5EF4-FFF2-40B4-BE49-F238E27FC236}">
                  <a16:creationId xmlns:a16="http://schemas.microsoft.com/office/drawing/2014/main" id="{E5206B62-6715-4969-88C0-833D5751E945}"/>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4" name="Freeform 26">
              <a:extLst>
                <a:ext uri="{FF2B5EF4-FFF2-40B4-BE49-F238E27FC236}">
                  <a16:creationId xmlns:a16="http://schemas.microsoft.com/office/drawing/2014/main" id="{E0F3B034-EBF7-4374-B7DD-7F3E2F4E0C4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0" name="Group 519">
            <a:extLst>
              <a:ext uri="{FF2B5EF4-FFF2-40B4-BE49-F238E27FC236}">
                <a16:creationId xmlns:a16="http://schemas.microsoft.com/office/drawing/2014/main" id="{2B3833D4-8DFF-4820-A340-2FD2239C4F7C}"/>
              </a:ext>
            </a:extLst>
          </p:cNvPr>
          <p:cNvGrpSpPr/>
          <p:nvPr/>
        </p:nvGrpSpPr>
        <p:grpSpPr bwMode="black">
          <a:xfrm>
            <a:off x="8109023" y="5395371"/>
            <a:ext cx="976101" cy="185744"/>
            <a:chOff x="1502088" y="4970205"/>
            <a:chExt cx="999744" cy="196837"/>
          </a:xfrm>
          <a:solidFill>
            <a:srgbClr val="FFFFFF"/>
          </a:solidFill>
          <a:effectLst/>
        </p:grpSpPr>
        <p:sp>
          <p:nvSpPr>
            <p:cNvPr id="675" name="Freeform 19">
              <a:extLst>
                <a:ext uri="{FF2B5EF4-FFF2-40B4-BE49-F238E27FC236}">
                  <a16:creationId xmlns:a16="http://schemas.microsoft.com/office/drawing/2014/main" id="{74BA912E-F6A8-49BF-B6B8-22617CE530D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6" name="Freeform 20">
              <a:extLst>
                <a:ext uri="{FF2B5EF4-FFF2-40B4-BE49-F238E27FC236}">
                  <a16:creationId xmlns:a16="http://schemas.microsoft.com/office/drawing/2014/main" id="{748F07C7-2B9A-4A60-871E-872452E8E945}"/>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7" name="Freeform 21">
              <a:extLst>
                <a:ext uri="{FF2B5EF4-FFF2-40B4-BE49-F238E27FC236}">
                  <a16:creationId xmlns:a16="http://schemas.microsoft.com/office/drawing/2014/main" id="{B43E8C7F-BC23-404C-BD6E-5E827C7715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8" name="Freeform 22">
              <a:extLst>
                <a:ext uri="{FF2B5EF4-FFF2-40B4-BE49-F238E27FC236}">
                  <a16:creationId xmlns:a16="http://schemas.microsoft.com/office/drawing/2014/main" id="{43FF9CEC-A8F7-457D-ADAE-A0ACF7D4BEDE}"/>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9" name="Freeform 23">
              <a:extLst>
                <a:ext uri="{FF2B5EF4-FFF2-40B4-BE49-F238E27FC236}">
                  <a16:creationId xmlns:a16="http://schemas.microsoft.com/office/drawing/2014/main" id="{0DF4C8DF-DCFC-46E7-83BA-57D4DF17ADBD}"/>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1" name="Group 520">
            <a:extLst>
              <a:ext uri="{FF2B5EF4-FFF2-40B4-BE49-F238E27FC236}">
                <a16:creationId xmlns:a16="http://schemas.microsoft.com/office/drawing/2014/main" id="{B0446443-F0A6-4ECB-9766-B60DFA5AF840}"/>
              </a:ext>
            </a:extLst>
          </p:cNvPr>
          <p:cNvGrpSpPr/>
          <p:nvPr/>
        </p:nvGrpSpPr>
        <p:grpSpPr bwMode="black">
          <a:xfrm>
            <a:off x="5781203" y="3782184"/>
            <a:ext cx="742547" cy="286306"/>
            <a:chOff x="6651306" y="4916921"/>
            <a:chExt cx="760536" cy="303406"/>
          </a:xfrm>
          <a:solidFill>
            <a:srgbClr val="FFFFFF"/>
          </a:solidFill>
          <a:effectLst/>
        </p:grpSpPr>
        <p:sp>
          <p:nvSpPr>
            <p:cNvPr id="670" name="Freeform 18">
              <a:extLst>
                <a:ext uri="{FF2B5EF4-FFF2-40B4-BE49-F238E27FC236}">
                  <a16:creationId xmlns:a16="http://schemas.microsoft.com/office/drawing/2014/main" id="{F0CA4DED-390B-4038-AEA9-F94BBD3AEDA6}"/>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1" name="Freeform 19">
              <a:extLst>
                <a:ext uri="{FF2B5EF4-FFF2-40B4-BE49-F238E27FC236}">
                  <a16:creationId xmlns:a16="http://schemas.microsoft.com/office/drawing/2014/main" id="{3173D573-3440-49D3-93E8-A890BC770C54}"/>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2" name="Freeform 20">
              <a:extLst>
                <a:ext uri="{FF2B5EF4-FFF2-40B4-BE49-F238E27FC236}">
                  <a16:creationId xmlns:a16="http://schemas.microsoft.com/office/drawing/2014/main" id="{DB3AC298-6216-4189-8A46-2CE381C5E1D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3" name="Freeform 21">
              <a:extLst>
                <a:ext uri="{FF2B5EF4-FFF2-40B4-BE49-F238E27FC236}">
                  <a16:creationId xmlns:a16="http://schemas.microsoft.com/office/drawing/2014/main" id="{709A126B-317C-4C0F-87B7-6980C1A6F438}"/>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4" name="Freeform 22">
              <a:extLst>
                <a:ext uri="{FF2B5EF4-FFF2-40B4-BE49-F238E27FC236}">
                  <a16:creationId xmlns:a16="http://schemas.microsoft.com/office/drawing/2014/main" id="{E2796C12-AF62-411A-A5AD-84DCDC4BED29}"/>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2" name="Group 521">
            <a:extLst>
              <a:ext uri="{FF2B5EF4-FFF2-40B4-BE49-F238E27FC236}">
                <a16:creationId xmlns:a16="http://schemas.microsoft.com/office/drawing/2014/main" id="{48E0F5CF-724B-4698-BA81-DE61994EED94}"/>
              </a:ext>
            </a:extLst>
          </p:cNvPr>
          <p:cNvGrpSpPr/>
          <p:nvPr/>
        </p:nvGrpSpPr>
        <p:grpSpPr bwMode="black">
          <a:xfrm>
            <a:off x="3131270" y="4819820"/>
            <a:ext cx="1166855" cy="228011"/>
            <a:chOff x="3393928" y="4967561"/>
            <a:chExt cx="999744" cy="202126"/>
          </a:xfrm>
          <a:solidFill>
            <a:srgbClr val="FFFFFF"/>
          </a:solidFill>
          <a:effectLst/>
        </p:grpSpPr>
        <p:sp>
          <p:nvSpPr>
            <p:cNvPr id="661" name="Freeform 27">
              <a:extLst>
                <a:ext uri="{FF2B5EF4-FFF2-40B4-BE49-F238E27FC236}">
                  <a16:creationId xmlns:a16="http://schemas.microsoft.com/office/drawing/2014/main" id="{3E463591-421B-46DF-B0B3-89868F5ED47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2" name="Freeform 28">
              <a:extLst>
                <a:ext uri="{FF2B5EF4-FFF2-40B4-BE49-F238E27FC236}">
                  <a16:creationId xmlns:a16="http://schemas.microsoft.com/office/drawing/2014/main" id="{6CEF8C20-F148-416C-AFC1-3954C18C0365}"/>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3" name="Rectangle 29">
              <a:extLst>
                <a:ext uri="{FF2B5EF4-FFF2-40B4-BE49-F238E27FC236}">
                  <a16:creationId xmlns:a16="http://schemas.microsoft.com/office/drawing/2014/main" id="{B9EF7620-F75E-4FAC-9517-510C563C2D2A}"/>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4" name="Freeform 30">
              <a:extLst>
                <a:ext uri="{FF2B5EF4-FFF2-40B4-BE49-F238E27FC236}">
                  <a16:creationId xmlns:a16="http://schemas.microsoft.com/office/drawing/2014/main" id="{714CDE2F-3E08-4392-8B08-1FEEBEB51A5C}"/>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5" name="Freeform 31">
              <a:extLst>
                <a:ext uri="{FF2B5EF4-FFF2-40B4-BE49-F238E27FC236}">
                  <a16:creationId xmlns:a16="http://schemas.microsoft.com/office/drawing/2014/main" id="{44559B12-A86B-4E9A-A426-B6A0F95EFE3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6" name="Freeform 32">
              <a:extLst>
                <a:ext uri="{FF2B5EF4-FFF2-40B4-BE49-F238E27FC236}">
                  <a16:creationId xmlns:a16="http://schemas.microsoft.com/office/drawing/2014/main" id="{3090EA3C-0BD1-457C-965A-532B8C954D62}"/>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7" name="Freeform 33">
              <a:extLst>
                <a:ext uri="{FF2B5EF4-FFF2-40B4-BE49-F238E27FC236}">
                  <a16:creationId xmlns:a16="http://schemas.microsoft.com/office/drawing/2014/main" id="{5433C7D5-8949-4F7D-895D-E6705E96127C}"/>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8" name="Freeform 34">
              <a:extLst>
                <a:ext uri="{FF2B5EF4-FFF2-40B4-BE49-F238E27FC236}">
                  <a16:creationId xmlns:a16="http://schemas.microsoft.com/office/drawing/2014/main" id="{359DEB49-FBA9-4B6C-9061-CD54EE4563E5}"/>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9" name="Freeform 35">
              <a:extLst>
                <a:ext uri="{FF2B5EF4-FFF2-40B4-BE49-F238E27FC236}">
                  <a16:creationId xmlns:a16="http://schemas.microsoft.com/office/drawing/2014/main" id="{B4B5558D-F060-4BD2-91C7-D5CD86BCC007}"/>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3" name="Group 522">
            <a:extLst>
              <a:ext uri="{FF2B5EF4-FFF2-40B4-BE49-F238E27FC236}">
                <a16:creationId xmlns:a16="http://schemas.microsoft.com/office/drawing/2014/main" id="{D049F36F-FE0E-4357-858E-0CCA0050FF34}"/>
              </a:ext>
            </a:extLst>
          </p:cNvPr>
          <p:cNvGrpSpPr/>
          <p:nvPr/>
        </p:nvGrpSpPr>
        <p:grpSpPr bwMode="black">
          <a:xfrm>
            <a:off x="3131269" y="4361736"/>
            <a:ext cx="548403" cy="175877"/>
            <a:chOff x="10238410" y="4967852"/>
            <a:chExt cx="561691" cy="186381"/>
          </a:xfrm>
          <a:solidFill>
            <a:srgbClr val="FFFFFF"/>
          </a:solidFill>
          <a:effectLst/>
        </p:grpSpPr>
        <p:sp>
          <p:nvSpPr>
            <p:cNvPr id="656" name="Freeform 34">
              <a:extLst>
                <a:ext uri="{FF2B5EF4-FFF2-40B4-BE49-F238E27FC236}">
                  <a16:creationId xmlns:a16="http://schemas.microsoft.com/office/drawing/2014/main" id="{C157241C-ADF2-44A4-BD39-4B310A622FE7}"/>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7" name="Freeform 35">
              <a:extLst>
                <a:ext uri="{FF2B5EF4-FFF2-40B4-BE49-F238E27FC236}">
                  <a16:creationId xmlns:a16="http://schemas.microsoft.com/office/drawing/2014/main" id="{77C38A20-A6A4-4D05-8688-CEABF254FD85}"/>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8" name="Freeform 36">
              <a:extLst>
                <a:ext uri="{FF2B5EF4-FFF2-40B4-BE49-F238E27FC236}">
                  <a16:creationId xmlns:a16="http://schemas.microsoft.com/office/drawing/2014/main" id="{35C41135-2374-45F7-87D4-504C2A44A57A}"/>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9" name="Rectangle 37">
              <a:extLst>
                <a:ext uri="{FF2B5EF4-FFF2-40B4-BE49-F238E27FC236}">
                  <a16:creationId xmlns:a16="http://schemas.microsoft.com/office/drawing/2014/main" id="{066DFDF0-0CB5-4F2F-8D91-69E8C87BB5B3}"/>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0" name="Freeform 38">
              <a:extLst>
                <a:ext uri="{FF2B5EF4-FFF2-40B4-BE49-F238E27FC236}">
                  <a16:creationId xmlns:a16="http://schemas.microsoft.com/office/drawing/2014/main" id="{0E358E9D-6246-4A63-9575-D84B469F73F5}"/>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4" name="Group 523">
            <a:extLst>
              <a:ext uri="{FF2B5EF4-FFF2-40B4-BE49-F238E27FC236}">
                <a16:creationId xmlns:a16="http://schemas.microsoft.com/office/drawing/2014/main" id="{880385DD-E224-4407-995E-91B17B5C6807}"/>
              </a:ext>
            </a:extLst>
          </p:cNvPr>
          <p:cNvGrpSpPr/>
          <p:nvPr/>
        </p:nvGrpSpPr>
        <p:grpSpPr bwMode="black">
          <a:xfrm>
            <a:off x="3131269" y="2759683"/>
            <a:ext cx="1073711" cy="214219"/>
            <a:chOff x="7682933" y="4955117"/>
            <a:chExt cx="1099718" cy="227012"/>
          </a:xfrm>
          <a:solidFill>
            <a:srgbClr val="FFFFFF"/>
          </a:solidFill>
          <a:effectLst/>
        </p:grpSpPr>
        <p:sp>
          <p:nvSpPr>
            <p:cNvPr id="647" name="Freeform 22">
              <a:extLst>
                <a:ext uri="{FF2B5EF4-FFF2-40B4-BE49-F238E27FC236}">
                  <a16:creationId xmlns:a16="http://schemas.microsoft.com/office/drawing/2014/main" id="{BB382998-9555-4D0E-9C13-765D20567428}"/>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8" name="Freeform 23">
              <a:extLst>
                <a:ext uri="{FF2B5EF4-FFF2-40B4-BE49-F238E27FC236}">
                  <a16:creationId xmlns:a16="http://schemas.microsoft.com/office/drawing/2014/main" id="{32382120-12E5-4CE5-8D0B-8C1CD0734E73}"/>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9" name="Freeform 24">
              <a:extLst>
                <a:ext uri="{FF2B5EF4-FFF2-40B4-BE49-F238E27FC236}">
                  <a16:creationId xmlns:a16="http://schemas.microsoft.com/office/drawing/2014/main" id="{5CCF428D-9513-4144-908C-2A4FD48AAFA2}"/>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0" name="Freeform 25">
              <a:extLst>
                <a:ext uri="{FF2B5EF4-FFF2-40B4-BE49-F238E27FC236}">
                  <a16:creationId xmlns:a16="http://schemas.microsoft.com/office/drawing/2014/main" id="{241C1A12-F3E1-4ACD-953B-5952601A335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1" name="Freeform 26">
              <a:extLst>
                <a:ext uri="{FF2B5EF4-FFF2-40B4-BE49-F238E27FC236}">
                  <a16:creationId xmlns:a16="http://schemas.microsoft.com/office/drawing/2014/main" id="{15E456E0-A22E-4A66-B498-49539C00DA6D}"/>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2" name="Freeform 27">
              <a:extLst>
                <a:ext uri="{FF2B5EF4-FFF2-40B4-BE49-F238E27FC236}">
                  <a16:creationId xmlns:a16="http://schemas.microsoft.com/office/drawing/2014/main" id="{EF6986CF-A346-4B89-B4C3-EA0EFD6966A1}"/>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3" name="Freeform 28">
              <a:extLst>
                <a:ext uri="{FF2B5EF4-FFF2-40B4-BE49-F238E27FC236}">
                  <a16:creationId xmlns:a16="http://schemas.microsoft.com/office/drawing/2014/main" id="{A98A68A6-85B8-4F5D-80B9-C85A67A229FC}"/>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4" name="Freeform 29">
              <a:extLst>
                <a:ext uri="{FF2B5EF4-FFF2-40B4-BE49-F238E27FC236}">
                  <a16:creationId xmlns:a16="http://schemas.microsoft.com/office/drawing/2014/main" id="{2820A778-CA15-49C1-967D-87C072A3EF48}"/>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5" name="Freeform 30">
              <a:extLst>
                <a:ext uri="{FF2B5EF4-FFF2-40B4-BE49-F238E27FC236}">
                  <a16:creationId xmlns:a16="http://schemas.microsoft.com/office/drawing/2014/main" id="{94F44F81-1283-4441-9B3F-BAC398A44168}"/>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5" name="Group 524">
            <a:extLst>
              <a:ext uri="{FF2B5EF4-FFF2-40B4-BE49-F238E27FC236}">
                <a16:creationId xmlns:a16="http://schemas.microsoft.com/office/drawing/2014/main" id="{4CE295C3-B56D-4733-A511-68B3197E821F}"/>
              </a:ext>
            </a:extLst>
          </p:cNvPr>
          <p:cNvGrpSpPr/>
          <p:nvPr/>
        </p:nvGrpSpPr>
        <p:grpSpPr bwMode="black">
          <a:xfrm>
            <a:off x="5444960" y="4358716"/>
            <a:ext cx="341635" cy="178898"/>
            <a:chOff x="2772926" y="4973833"/>
            <a:chExt cx="349910" cy="189581"/>
          </a:xfrm>
          <a:solidFill>
            <a:srgbClr val="FFFFFF"/>
          </a:solidFill>
          <a:effectLst/>
        </p:grpSpPr>
        <p:sp>
          <p:nvSpPr>
            <p:cNvPr id="644" name="Freeform 21">
              <a:extLst>
                <a:ext uri="{FF2B5EF4-FFF2-40B4-BE49-F238E27FC236}">
                  <a16:creationId xmlns:a16="http://schemas.microsoft.com/office/drawing/2014/main" id="{2B913CB0-F66C-447D-9E49-EE82C747F6FC}"/>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5" name="Freeform 22">
              <a:extLst>
                <a:ext uri="{FF2B5EF4-FFF2-40B4-BE49-F238E27FC236}">
                  <a16:creationId xmlns:a16="http://schemas.microsoft.com/office/drawing/2014/main" id="{3E7254C1-CBB7-4424-85A3-A7AD32882A1C}"/>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6" name="Freeform 23">
              <a:extLst>
                <a:ext uri="{FF2B5EF4-FFF2-40B4-BE49-F238E27FC236}">
                  <a16:creationId xmlns:a16="http://schemas.microsoft.com/office/drawing/2014/main" id="{82754E89-C09C-46F1-B9BC-EDF888770262}"/>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6" name="Group 525">
            <a:extLst>
              <a:ext uri="{FF2B5EF4-FFF2-40B4-BE49-F238E27FC236}">
                <a16:creationId xmlns:a16="http://schemas.microsoft.com/office/drawing/2014/main" id="{32AF0081-6DAF-426C-8F01-6C3A3B6520D5}"/>
              </a:ext>
            </a:extLst>
          </p:cNvPr>
          <p:cNvGrpSpPr/>
          <p:nvPr/>
        </p:nvGrpSpPr>
        <p:grpSpPr bwMode="black">
          <a:xfrm>
            <a:off x="7205566" y="3278530"/>
            <a:ext cx="1060644" cy="203395"/>
            <a:chOff x="5953627" y="6205329"/>
            <a:chExt cx="1086337" cy="215543"/>
          </a:xfrm>
          <a:solidFill>
            <a:srgbClr val="FFFFFF"/>
          </a:solidFill>
          <a:effectLst/>
        </p:grpSpPr>
        <p:sp>
          <p:nvSpPr>
            <p:cNvPr id="633" name="Freeform 24">
              <a:extLst>
                <a:ext uri="{FF2B5EF4-FFF2-40B4-BE49-F238E27FC236}">
                  <a16:creationId xmlns:a16="http://schemas.microsoft.com/office/drawing/2014/main" id="{BF63B6DD-788E-4CF9-9F12-1F3CEC3E4371}"/>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4" name="Freeform 25">
              <a:extLst>
                <a:ext uri="{FF2B5EF4-FFF2-40B4-BE49-F238E27FC236}">
                  <a16:creationId xmlns:a16="http://schemas.microsoft.com/office/drawing/2014/main" id="{0499FB00-7856-4302-B7BE-476471F16AFF}"/>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5" name="Freeform 26">
              <a:extLst>
                <a:ext uri="{FF2B5EF4-FFF2-40B4-BE49-F238E27FC236}">
                  <a16:creationId xmlns:a16="http://schemas.microsoft.com/office/drawing/2014/main" id="{68C157FD-6139-4F5E-9CB0-819E614ED68C}"/>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6" name="Freeform 27">
              <a:extLst>
                <a:ext uri="{FF2B5EF4-FFF2-40B4-BE49-F238E27FC236}">
                  <a16:creationId xmlns:a16="http://schemas.microsoft.com/office/drawing/2014/main" id="{B9329426-852E-41A3-9569-0CD58ED3CE59}"/>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7" name="Freeform 28">
              <a:extLst>
                <a:ext uri="{FF2B5EF4-FFF2-40B4-BE49-F238E27FC236}">
                  <a16:creationId xmlns:a16="http://schemas.microsoft.com/office/drawing/2014/main" id="{A84C4922-54FA-4BD2-90F8-55D6C5D498E3}"/>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8" name="Freeform 29">
              <a:extLst>
                <a:ext uri="{FF2B5EF4-FFF2-40B4-BE49-F238E27FC236}">
                  <a16:creationId xmlns:a16="http://schemas.microsoft.com/office/drawing/2014/main" id="{769A252F-1EC2-46B5-A364-0BF0DC88F366}"/>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9" name="Freeform 30">
              <a:extLst>
                <a:ext uri="{FF2B5EF4-FFF2-40B4-BE49-F238E27FC236}">
                  <a16:creationId xmlns:a16="http://schemas.microsoft.com/office/drawing/2014/main" id="{39F7D72C-5EEF-43E8-958B-899F0F948829}"/>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0" name="Freeform 31">
              <a:extLst>
                <a:ext uri="{FF2B5EF4-FFF2-40B4-BE49-F238E27FC236}">
                  <a16:creationId xmlns:a16="http://schemas.microsoft.com/office/drawing/2014/main" id="{135DDA94-C234-4EAB-BC82-8C3D7050C56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1" name="Rectangle 32">
              <a:extLst>
                <a:ext uri="{FF2B5EF4-FFF2-40B4-BE49-F238E27FC236}">
                  <a16:creationId xmlns:a16="http://schemas.microsoft.com/office/drawing/2014/main" id="{C68D8D06-9C3E-484B-BEFB-6094FDFF3578}"/>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2" name="Freeform 33">
              <a:extLst>
                <a:ext uri="{FF2B5EF4-FFF2-40B4-BE49-F238E27FC236}">
                  <a16:creationId xmlns:a16="http://schemas.microsoft.com/office/drawing/2014/main" id="{B745A07B-B4F1-46C7-A57E-C477CF5DB1C8}"/>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3" name="Freeform 34">
              <a:extLst>
                <a:ext uri="{FF2B5EF4-FFF2-40B4-BE49-F238E27FC236}">
                  <a16:creationId xmlns:a16="http://schemas.microsoft.com/office/drawing/2014/main" id="{65EC4941-BF5B-48FB-A855-5C199BD7A8D2}"/>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7" name="Group 526">
            <a:extLst>
              <a:ext uri="{FF2B5EF4-FFF2-40B4-BE49-F238E27FC236}">
                <a16:creationId xmlns:a16="http://schemas.microsoft.com/office/drawing/2014/main" id="{87C84525-CBEF-4B87-98B0-5E51310BAF84}"/>
              </a:ext>
            </a:extLst>
          </p:cNvPr>
          <p:cNvGrpSpPr/>
          <p:nvPr/>
        </p:nvGrpSpPr>
        <p:grpSpPr bwMode="black">
          <a:xfrm>
            <a:off x="6118853" y="2708049"/>
            <a:ext cx="897388" cy="317486"/>
            <a:chOff x="7376591" y="6134773"/>
            <a:chExt cx="919129" cy="336446"/>
          </a:xfrm>
          <a:solidFill>
            <a:srgbClr val="FFFFFF"/>
          </a:solidFill>
          <a:effectLst/>
        </p:grpSpPr>
        <p:sp>
          <p:nvSpPr>
            <p:cNvPr id="626" name="Freeform 24">
              <a:extLst>
                <a:ext uri="{FF2B5EF4-FFF2-40B4-BE49-F238E27FC236}">
                  <a16:creationId xmlns:a16="http://schemas.microsoft.com/office/drawing/2014/main" id="{F2025159-41CA-474B-A98C-26D227FD1FFF}"/>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7" name="Freeform 25">
              <a:extLst>
                <a:ext uri="{FF2B5EF4-FFF2-40B4-BE49-F238E27FC236}">
                  <a16:creationId xmlns:a16="http://schemas.microsoft.com/office/drawing/2014/main" id="{ABEBDA8F-D08E-4F83-A00E-BD03724929BF}"/>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8" name="Freeform 26">
              <a:extLst>
                <a:ext uri="{FF2B5EF4-FFF2-40B4-BE49-F238E27FC236}">
                  <a16:creationId xmlns:a16="http://schemas.microsoft.com/office/drawing/2014/main" id="{8E0862F1-2D0E-43E9-8544-11A415338FF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9" name="Freeform 27">
              <a:extLst>
                <a:ext uri="{FF2B5EF4-FFF2-40B4-BE49-F238E27FC236}">
                  <a16:creationId xmlns:a16="http://schemas.microsoft.com/office/drawing/2014/main" id="{CE72D185-CA89-477D-834E-9594094230F5}"/>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0" name="Freeform 28">
              <a:extLst>
                <a:ext uri="{FF2B5EF4-FFF2-40B4-BE49-F238E27FC236}">
                  <a16:creationId xmlns:a16="http://schemas.microsoft.com/office/drawing/2014/main" id="{CA47A7EF-415D-4A38-92B7-FA8BC0A829AE}"/>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1" name="Freeform 29">
              <a:extLst>
                <a:ext uri="{FF2B5EF4-FFF2-40B4-BE49-F238E27FC236}">
                  <a16:creationId xmlns:a16="http://schemas.microsoft.com/office/drawing/2014/main" id="{23E93F5F-2ACD-4C52-ADBF-BE7A9BDD38A4}"/>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2" name="Freeform 30">
              <a:extLst>
                <a:ext uri="{FF2B5EF4-FFF2-40B4-BE49-F238E27FC236}">
                  <a16:creationId xmlns:a16="http://schemas.microsoft.com/office/drawing/2014/main" id="{48699808-2AC1-4DA4-816E-A1E39CCDBF03}"/>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8" name="Group 527">
            <a:extLst>
              <a:ext uri="{FF2B5EF4-FFF2-40B4-BE49-F238E27FC236}">
                <a16:creationId xmlns:a16="http://schemas.microsoft.com/office/drawing/2014/main" id="{8FB6C269-E2A0-4E04-8BCB-0B1FE08AB153}"/>
              </a:ext>
            </a:extLst>
          </p:cNvPr>
          <p:cNvGrpSpPr/>
          <p:nvPr/>
        </p:nvGrpSpPr>
        <p:grpSpPr bwMode="black">
          <a:xfrm>
            <a:off x="7204119" y="4845352"/>
            <a:ext cx="697971" cy="176947"/>
            <a:chOff x="420233" y="6191684"/>
            <a:chExt cx="714879" cy="187513"/>
          </a:xfrm>
          <a:solidFill>
            <a:srgbClr val="FFFFFF"/>
          </a:solidFill>
          <a:effectLst/>
        </p:grpSpPr>
        <p:sp>
          <p:nvSpPr>
            <p:cNvPr id="614" name="Freeform 20">
              <a:extLst>
                <a:ext uri="{FF2B5EF4-FFF2-40B4-BE49-F238E27FC236}">
                  <a16:creationId xmlns:a16="http://schemas.microsoft.com/office/drawing/2014/main" id="{49ED9434-32C5-4ECA-A1B0-FFC447BCB795}"/>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5" name="Freeform 21">
              <a:extLst>
                <a:ext uri="{FF2B5EF4-FFF2-40B4-BE49-F238E27FC236}">
                  <a16:creationId xmlns:a16="http://schemas.microsoft.com/office/drawing/2014/main" id="{C8D4DF8C-2194-43F8-93C4-F7B2C627B09C}"/>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6" name="Freeform 22">
              <a:extLst>
                <a:ext uri="{FF2B5EF4-FFF2-40B4-BE49-F238E27FC236}">
                  <a16:creationId xmlns:a16="http://schemas.microsoft.com/office/drawing/2014/main" id="{000A3396-13F7-4CCE-B00A-8B1E32FA671D}"/>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7" name="Freeform 25">
              <a:extLst>
                <a:ext uri="{FF2B5EF4-FFF2-40B4-BE49-F238E27FC236}">
                  <a16:creationId xmlns:a16="http://schemas.microsoft.com/office/drawing/2014/main" id="{6931CACC-AA57-4EB5-9D5A-79B3931A4F5F}"/>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8" name="Freeform 26">
              <a:extLst>
                <a:ext uri="{FF2B5EF4-FFF2-40B4-BE49-F238E27FC236}">
                  <a16:creationId xmlns:a16="http://schemas.microsoft.com/office/drawing/2014/main" id="{2357F612-9E95-4434-8D02-142DDC4773A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9" name="Freeform 36">
              <a:extLst>
                <a:ext uri="{FF2B5EF4-FFF2-40B4-BE49-F238E27FC236}">
                  <a16:creationId xmlns:a16="http://schemas.microsoft.com/office/drawing/2014/main" id="{E5EC9A44-AC6E-41FE-BAB4-77F81CCD6CDD}"/>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0" name="Freeform 37">
              <a:extLst>
                <a:ext uri="{FF2B5EF4-FFF2-40B4-BE49-F238E27FC236}">
                  <a16:creationId xmlns:a16="http://schemas.microsoft.com/office/drawing/2014/main" id="{E499842D-92E8-4DC8-A757-63C35CE23B17}"/>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1" name="Freeform 38">
              <a:extLst>
                <a:ext uri="{FF2B5EF4-FFF2-40B4-BE49-F238E27FC236}">
                  <a16:creationId xmlns:a16="http://schemas.microsoft.com/office/drawing/2014/main" id="{19547A63-0DE4-40DD-B669-ED5585673D4D}"/>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2" name="Freeform 39">
              <a:extLst>
                <a:ext uri="{FF2B5EF4-FFF2-40B4-BE49-F238E27FC236}">
                  <a16:creationId xmlns:a16="http://schemas.microsoft.com/office/drawing/2014/main" id="{4B855E7F-8E15-47B3-9406-97BEB3DF8E97}"/>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3" name="Freeform 42">
              <a:extLst>
                <a:ext uri="{FF2B5EF4-FFF2-40B4-BE49-F238E27FC236}">
                  <a16:creationId xmlns:a16="http://schemas.microsoft.com/office/drawing/2014/main" id="{5FCDDF41-142A-451F-9582-6CFFC4A1A0F2}"/>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4" name="Freeform 43">
              <a:extLst>
                <a:ext uri="{FF2B5EF4-FFF2-40B4-BE49-F238E27FC236}">
                  <a16:creationId xmlns:a16="http://schemas.microsoft.com/office/drawing/2014/main" id="{70E0471C-84C9-42D0-9A31-17229EF575B4}"/>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5" name="Freeform 44">
              <a:extLst>
                <a:ext uri="{FF2B5EF4-FFF2-40B4-BE49-F238E27FC236}">
                  <a16:creationId xmlns:a16="http://schemas.microsoft.com/office/drawing/2014/main" id="{01B709DC-7440-4D7F-811D-968513565327}"/>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9" name="Group 528">
            <a:extLst>
              <a:ext uri="{FF2B5EF4-FFF2-40B4-BE49-F238E27FC236}">
                <a16:creationId xmlns:a16="http://schemas.microsoft.com/office/drawing/2014/main" id="{187DB281-1BCD-4336-88BE-8CDF7E48F071}"/>
              </a:ext>
            </a:extLst>
          </p:cNvPr>
          <p:cNvGrpSpPr/>
          <p:nvPr/>
        </p:nvGrpSpPr>
        <p:grpSpPr bwMode="black">
          <a:xfrm>
            <a:off x="3131269" y="3736576"/>
            <a:ext cx="1362227" cy="377525"/>
            <a:chOff x="2649884" y="6146155"/>
            <a:chExt cx="1395225" cy="400069"/>
          </a:xfrm>
          <a:solidFill>
            <a:srgbClr val="FFFFFF"/>
          </a:solidFill>
          <a:effectLst/>
        </p:grpSpPr>
        <p:sp>
          <p:nvSpPr>
            <p:cNvPr id="603" name="Line 6">
              <a:extLst>
                <a:ext uri="{FF2B5EF4-FFF2-40B4-BE49-F238E27FC236}">
                  <a16:creationId xmlns:a16="http://schemas.microsoft.com/office/drawing/2014/main" id="{E57F239C-7208-43E2-9D90-6538AF81DFA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4" name="Freeform 7">
              <a:extLst>
                <a:ext uri="{FF2B5EF4-FFF2-40B4-BE49-F238E27FC236}">
                  <a16:creationId xmlns:a16="http://schemas.microsoft.com/office/drawing/2014/main" id="{F6085D7B-B731-4657-A5BA-3336E9C28266}"/>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5" name="Freeform 8">
              <a:extLst>
                <a:ext uri="{FF2B5EF4-FFF2-40B4-BE49-F238E27FC236}">
                  <a16:creationId xmlns:a16="http://schemas.microsoft.com/office/drawing/2014/main" id="{26DA298D-963A-4DE9-8F0E-DB8C385ED332}"/>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6" name="Freeform 9">
              <a:extLst>
                <a:ext uri="{FF2B5EF4-FFF2-40B4-BE49-F238E27FC236}">
                  <a16:creationId xmlns:a16="http://schemas.microsoft.com/office/drawing/2014/main" id="{296A8176-DF33-414A-A596-E4560A3841D3}"/>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7" name="Freeform 10">
              <a:extLst>
                <a:ext uri="{FF2B5EF4-FFF2-40B4-BE49-F238E27FC236}">
                  <a16:creationId xmlns:a16="http://schemas.microsoft.com/office/drawing/2014/main" id="{364E7239-0207-490B-9DD2-9369C8AB6087}"/>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8" name="Freeform 11">
              <a:extLst>
                <a:ext uri="{FF2B5EF4-FFF2-40B4-BE49-F238E27FC236}">
                  <a16:creationId xmlns:a16="http://schemas.microsoft.com/office/drawing/2014/main" id="{BF29CF25-387D-4477-9162-DFEC5504E671}"/>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9" name="Freeform 12">
              <a:extLst>
                <a:ext uri="{FF2B5EF4-FFF2-40B4-BE49-F238E27FC236}">
                  <a16:creationId xmlns:a16="http://schemas.microsoft.com/office/drawing/2014/main" id="{021F4636-DAE2-4D78-AE19-1B4DFB138A0A}"/>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0" name="Freeform 13">
              <a:extLst>
                <a:ext uri="{FF2B5EF4-FFF2-40B4-BE49-F238E27FC236}">
                  <a16:creationId xmlns:a16="http://schemas.microsoft.com/office/drawing/2014/main" id="{5DCBD818-0B79-4E5B-A556-6EB285CD289C}"/>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1" name="Freeform 14">
              <a:extLst>
                <a:ext uri="{FF2B5EF4-FFF2-40B4-BE49-F238E27FC236}">
                  <a16:creationId xmlns:a16="http://schemas.microsoft.com/office/drawing/2014/main" id="{4A90FA1B-105C-45ED-AE8E-1E1A0D794FC8}"/>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2" name="Freeform 15">
              <a:extLst>
                <a:ext uri="{FF2B5EF4-FFF2-40B4-BE49-F238E27FC236}">
                  <a16:creationId xmlns:a16="http://schemas.microsoft.com/office/drawing/2014/main" id="{1D0C775D-7FA8-4639-8E30-31F3F99BAE25}"/>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3" name="Freeform 16">
              <a:extLst>
                <a:ext uri="{FF2B5EF4-FFF2-40B4-BE49-F238E27FC236}">
                  <a16:creationId xmlns:a16="http://schemas.microsoft.com/office/drawing/2014/main" id="{32026353-ACA9-4EAD-B86D-D7B5CDB8BE03}"/>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0" name="Group 529">
            <a:extLst>
              <a:ext uri="{FF2B5EF4-FFF2-40B4-BE49-F238E27FC236}">
                <a16:creationId xmlns:a16="http://schemas.microsoft.com/office/drawing/2014/main" id="{36BCBEEC-D333-4933-B7D7-8938DEEAFD85}"/>
              </a:ext>
            </a:extLst>
          </p:cNvPr>
          <p:cNvGrpSpPr/>
          <p:nvPr/>
        </p:nvGrpSpPr>
        <p:grpSpPr bwMode="black">
          <a:xfrm>
            <a:off x="3131270" y="5324512"/>
            <a:ext cx="820357" cy="256605"/>
            <a:chOff x="8632347" y="6167032"/>
            <a:chExt cx="840228" cy="271928"/>
          </a:xfrm>
          <a:solidFill>
            <a:srgbClr val="FFFFFF"/>
          </a:solidFill>
          <a:effectLst/>
        </p:grpSpPr>
        <p:sp>
          <p:nvSpPr>
            <p:cNvPr id="600" name="Freeform 17">
              <a:extLst>
                <a:ext uri="{FF2B5EF4-FFF2-40B4-BE49-F238E27FC236}">
                  <a16:creationId xmlns:a16="http://schemas.microsoft.com/office/drawing/2014/main" id="{3C4444D8-A13C-4031-93AA-EDD2F0F46B31}"/>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1" name="Freeform 18">
              <a:extLst>
                <a:ext uri="{FF2B5EF4-FFF2-40B4-BE49-F238E27FC236}">
                  <a16:creationId xmlns:a16="http://schemas.microsoft.com/office/drawing/2014/main" id="{64D37B71-00DA-4FF2-9B04-F37F39F1BB3F}"/>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2" name="Freeform 19">
              <a:extLst>
                <a:ext uri="{FF2B5EF4-FFF2-40B4-BE49-F238E27FC236}">
                  <a16:creationId xmlns:a16="http://schemas.microsoft.com/office/drawing/2014/main" id="{14721E8D-28A8-425A-B5BB-33AE5C00CF54}"/>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1" name="Group 530">
            <a:extLst>
              <a:ext uri="{FF2B5EF4-FFF2-40B4-BE49-F238E27FC236}">
                <a16:creationId xmlns:a16="http://schemas.microsoft.com/office/drawing/2014/main" id="{EB245589-15BD-4D30-9C1F-E01F0C79878D}"/>
              </a:ext>
            </a:extLst>
          </p:cNvPr>
          <p:cNvGrpSpPr/>
          <p:nvPr/>
        </p:nvGrpSpPr>
        <p:grpSpPr bwMode="black">
          <a:xfrm>
            <a:off x="4038840" y="4372218"/>
            <a:ext cx="1046954" cy="165395"/>
            <a:chOff x="9809204" y="6215358"/>
            <a:chExt cx="1072317" cy="175273"/>
          </a:xfrm>
          <a:solidFill>
            <a:srgbClr val="FFFFFF"/>
          </a:solidFill>
          <a:effectLst/>
        </p:grpSpPr>
        <p:sp>
          <p:nvSpPr>
            <p:cNvPr id="592" name="Freeform 23">
              <a:extLst>
                <a:ext uri="{FF2B5EF4-FFF2-40B4-BE49-F238E27FC236}">
                  <a16:creationId xmlns:a16="http://schemas.microsoft.com/office/drawing/2014/main" id="{5AD1F79C-8EFA-4A98-A2ED-2A958E8EA306}"/>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3" name="Freeform 24">
              <a:extLst>
                <a:ext uri="{FF2B5EF4-FFF2-40B4-BE49-F238E27FC236}">
                  <a16:creationId xmlns:a16="http://schemas.microsoft.com/office/drawing/2014/main" id="{76B9CE36-A6FD-433F-AC74-0406F66A8AA0}"/>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4" name="Freeform 25">
              <a:extLst>
                <a:ext uri="{FF2B5EF4-FFF2-40B4-BE49-F238E27FC236}">
                  <a16:creationId xmlns:a16="http://schemas.microsoft.com/office/drawing/2014/main" id="{800474B6-340C-4C82-B684-B103E684A114}"/>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5" name="Freeform 26">
              <a:extLst>
                <a:ext uri="{FF2B5EF4-FFF2-40B4-BE49-F238E27FC236}">
                  <a16:creationId xmlns:a16="http://schemas.microsoft.com/office/drawing/2014/main" id="{9AE9876D-2021-4E49-8FB2-E5C553AC098E}"/>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6" name="Freeform 27">
              <a:extLst>
                <a:ext uri="{FF2B5EF4-FFF2-40B4-BE49-F238E27FC236}">
                  <a16:creationId xmlns:a16="http://schemas.microsoft.com/office/drawing/2014/main" id="{38CAB561-C81E-46FA-86A7-0004A3471772}"/>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7" name="Freeform 28">
              <a:extLst>
                <a:ext uri="{FF2B5EF4-FFF2-40B4-BE49-F238E27FC236}">
                  <a16:creationId xmlns:a16="http://schemas.microsoft.com/office/drawing/2014/main" id="{9FCAE7C4-5AB3-4024-849D-77E23AD9C0DF}"/>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8" name="Freeform 29">
              <a:extLst>
                <a:ext uri="{FF2B5EF4-FFF2-40B4-BE49-F238E27FC236}">
                  <a16:creationId xmlns:a16="http://schemas.microsoft.com/office/drawing/2014/main" id="{387A51EE-A59F-4EAD-9841-CDE433663E19}"/>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9" name="Freeform 30">
              <a:extLst>
                <a:ext uri="{FF2B5EF4-FFF2-40B4-BE49-F238E27FC236}">
                  <a16:creationId xmlns:a16="http://schemas.microsoft.com/office/drawing/2014/main" id="{53553EDD-2EF2-42F1-AC6B-8DAD985583B6}"/>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2" name="Group 531">
            <a:extLst>
              <a:ext uri="{FF2B5EF4-FFF2-40B4-BE49-F238E27FC236}">
                <a16:creationId xmlns:a16="http://schemas.microsoft.com/office/drawing/2014/main" id="{F1BEE11D-1811-4005-95A9-052EFD2D4E0F}"/>
              </a:ext>
            </a:extLst>
          </p:cNvPr>
          <p:cNvGrpSpPr/>
          <p:nvPr/>
        </p:nvGrpSpPr>
        <p:grpSpPr bwMode="black">
          <a:xfrm>
            <a:off x="3131269" y="3260115"/>
            <a:ext cx="1206048" cy="240225"/>
            <a:chOff x="4381738" y="6174707"/>
            <a:chExt cx="1235264" cy="254570"/>
          </a:xfrm>
          <a:solidFill>
            <a:srgbClr val="FFFFFF"/>
          </a:solidFill>
          <a:effectLst/>
        </p:grpSpPr>
        <p:sp>
          <p:nvSpPr>
            <p:cNvPr id="583" name="Freeform 5">
              <a:extLst>
                <a:ext uri="{FF2B5EF4-FFF2-40B4-BE49-F238E27FC236}">
                  <a16:creationId xmlns:a16="http://schemas.microsoft.com/office/drawing/2014/main" id="{F252EA58-430C-438C-B81E-63DD204FCFA4}"/>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4" name="Freeform 6">
              <a:extLst>
                <a:ext uri="{FF2B5EF4-FFF2-40B4-BE49-F238E27FC236}">
                  <a16:creationId xmlns:a16="http://schemas.microsoft.com/office/drawing/2014/main" id="{B2BF416D-86A0-4F2B-B857-C426DB3D846A}"/>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5" name="Freeform 7">
              <a:extLst>
                <a:ext uri="{FF2B5EF4-FFF2-40B4-BE49-F238E27FC236}">
                  <a16:creationId xmlns:a16="http://schemas.microsoft.com/office/drawing/2014/main" id="{7D31787E-1C33-4450-AD65-7933381860E6}"/>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6" name="Freeform 8">
              <a:extLst>
                <a:ext uri="{FF2B5EF4-FFF2-40B4-BE49-F238E27FC236}">
                  <a16:creationId xmlns:a16="http://schemas.microsoft.com/office/drawing/2014/main" id="{846C9452-9ED9-4A6F-B785-B53C89ED35A7}"/>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7" name="Freeform 9">
              <a:extLst>
                <a:ext uri="{FF2B5EF4-FFF2-40B4-BE49-F238E27FC236}">
                  <a16:creationId xmlns:a16="http://schemas.microsoft.com/office/drawing/2014/main" id="{82A7B719-A25F-461A-92F6-0AA51FC1BEE3}"/>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8" name="Freeform 10">
              <a:extLst>
                <a:ext uri="{FF2B5EF4-FFF2-40B4-BE49-F238E27FC236}">
                  <a16:creationId xmlns:a16="http://schemas.microsoft.com/office/drawing/2014/main" id="{974D85F0-9B00-45F3-A0B7-75A0179C3AB4}"/>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9" name="Freeform 11">
              <a:extLst>
                <a:ext uri="{FF2B5EF4-FFF2-40B4-BE49-F238E27FC236}">
                  <a16:creationId xmlns:a16="http://schemas.microsoft.com/office/drawing/2014/main" id="{6FFF9D95-0883-4A91-ABDC-E8150F67136A}"/>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0" name="Freeform 12">
              <a:extLst>
                <a:ext uri="{FF2B5EF4-FFF2-40B4-BE49-F238E27FC236}">
                  <a16:creationId xmlns:a16="http://schemas.microsoft.com/office/drawing/2014/main" id="{2A219474-F4B4-4F10-9F67-394A206D096C}"/>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1" name="Freeform 13">
              <a:extLst>
                <a:ext uri="{FF2B5EF4-FFF2-40B4-BE49-F238E27FC236}">
                  <a16:creationId xmlns:a16="http://schemas.microsoft.com/office/drawing/2014/main" id="{45F62D17-6856-4844-BADA-D1B6858F9BEB}"/>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3" name="Group 532">
            <a:extLst>
              <a:ext uri="{FF2B5EF4-FFF2-40B4-BE49-F238E27FC236}">
                <a16:creationId xmlns:a16="http://schemas.microsoft.com/office/drawing/2014/main" id="{ED59B2AE-F699-4E74-A344-925D4E913702}"/>
              </a:ext>
            </a:extLst>
          </p:cNvPr>
          <p:cNvGrpSpPr/>
          <p:nvPr/>
        </p:nvGrpSpPr>
        <p:grpSpPr bwMode="black">
          <a:xfrm>
            <a:off x="7245151" y="5346299"/>
            <a:ext cx="648120" cy="234818"/>
            <a:chOff x="11218145" y="6191686"/>
            <a:chExt cx="663815" cy="248839"/>
          </a:xfrm>
          <a:solidFill>
            <a:srgbClr val="FFFFFF"/>
          </a:solidFill>
          <a:effectLst/>
        </p:grpSpPr>
        <p:sp>
          <p:nvSpPr>
            <p:cNvPr id="577" name="Freeform 18">
              <a:extLst>
                <a:ext uri="{FF2B5EF4-FFF2-40B4-BE49-F238E27FC236}">
                  <a16:creationId xmlns:a16="http://schemas.microsoft.com/office/drawing/2014/main" id="{2FD5A385-C8E0-4DE3-BC79-83ED97DE28F7}"/>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8" name="Freeform 19">
              <a:extLst>
                <a:ext uri="{FF2B5EF4-FFF2-40B4-BE49-F238E27FC236}">
                  <a16:creationId xmlns:a16="http://schemas.microsoft.com/office/drawing/2014/main" id="{5EA7E3F6-D581-412D-9763-44AACEF5F96F}"/>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9" name="Freeform 20">
              <a:extLst>
                <a:ext uri="{FF2B5EF4-FFF2-40B4-BE49-F238E27FC236}">
                  <a16:creationId xmlns:a16="http://schemas.microsoft.com/office/drawing/2014/main" id="{04369DF5-9EC6-4F23-AB2E-52F7A780026C}"/>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0" name="Freeform 21">
              <a:extLst>
                <a:ext uri="{FF2B5EF4-FFF2-40B4-BE49-F238E27FC236}">
                  <a16:creationId xmlns:a16="http://schemas.microsoft.com/office/drawing/2014/main" id="{5D2DE952-8EC9-4FF7-A3DD-53037BDC236D}"/>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1" name="Freeform 22">
              <a:extLst>
                <a:ext uri="{FF2B5EF4-FFF2-40B4-BE49-F238E27FC236}">
                  <a16:creationId xmlns:a16="http://schemas.microsoft.com/office/drawing/2014/main" id="{2B5013CA-0179-491B-94CA-354A2184476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2" name="Freeform 23">
              <a:extLst>
                <a:ext uri="{FF2B5EF4-FFF2-40B4-BE49-F238E27FC236}">
                  <a16:creationId xmlns:a16="http://schemas.microsoft.com/office/drawing/2014/main" id="{0904E753-ADC3-4550-B2B9-5E59693533D0}"/>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4" name="Group 533">
            <a:extLst>
              <a:ext uri="{FF2B5EF4-FFF2-40B4-BE49-F238E27FC236}">
                <a16:creationId xmlns:a16="http://schemas.microsoft.com/office/drawing/2014/main" id="{FA9CBE70-C00D-449D-877A-21BB0F3A9965}"/>
              </a:ext>
            </a:extLst>
          </p:cNvPr>
          <p:cNvGrpSpPr/>
          <p:nvPr/>
        </p:nvGrpSpPr>
        <p:grpSpPr bwMode="black">
          <a:xfrm>
            <a:off x="4167378" y="5334831"/>
            <a:ext cx="821616" cy="246285"/>
            <a:chOff x="1471737" y="6192453"/>
            <a:chExt cx="841520" cy="260991"/>
          </a:xfrm>
          <a:solidFill>
            <a:srgbClr val="FFFFFF"/>
          </a:solidFill>
          <a:effectLst/>
        </p:grpSpPr>
        <p:sp>
          <p:nvSpPr>
            <p:cNvPr id="570" name="Freeform 20">
              <a:extLst>
                <a:ext uri="{FF2B5EF4-FFF2-40B4-BE49-F238E27FC236}">
                  <a16:creationId xmlns:a16="http://schemas.microsoft.com/office/drawing/2014/main" id="{51CD36D2-8B10-4E3A-8814-51398360ED24}"/>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1" name="Freeform 21">
              <a:extLst>
                <a:ext uri="{FF2B5EF4-FFF2-40B4-BE49-F238E27FC236}">
                  <a16:creationId xmlns:a16="http://schemas.microsoft.com/office/drawing/2014/main" id="{5DA7913B-4233-41DF-BAEB-07401E731101}"/>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2" name="Freeform 22">
              <a:extLst>
                <a:ext uri="{FF2B5EF4-FFF2-40B4-BE49-F238E27FC236}">
                  <a16:creationId xmlns:a16="http://schemas.microsoft.com/office/drawing/2014/main" id="{12798488-349D-42D7-A505-F51096224B64}"/>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3" name="Freeform 23">
              <a:extLst>
                <a:ext uri="{FF2B5EF4-FFF2-40B4-BE49-F238E27FC236}">
                  <a16:creationId xmlns:a16="http://schemas.microsoft.com/office/drawing/2014/main" id="{6FCB4D7E-BA3E-4442-B391-21577836ADB6}"/>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4" name="Freeform 24">
              <a:extLst>
                <a:ext uri="{FF2B5EF4-FFF2-40B4-BE49-F238E27FC236}">
                  <a16:creationId xmlns:a16="http://schemas.microsoft.com/office/drawing/2014/main" id="{528A885C-2CBF-4BD1-B9FF-636AFFAB014F}"/>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5" name="Freeform 25">
              <a:extLst>
                <a:ext uri="{FF2B5EF4-FFF2-40B4-BE49-F238E27FC236}">
                  <a16:creationId xmlns:a16="http://schemas.microsoft.com/office/drawing/2014/main" id="{D160BC18-4C38-4154-AB89-66DA33C9DD1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6" name="Freeform 26">
              <a:extLst>
                <a:ext uri="{FF2B5EF4-FFF2-40B4-BE49-F238E27FC236}">
                  <a16:creationId xmlns:a16="http://schemas.microsoft.com/office/drawing/2014/main" id="{BB9E083C-7860-40C3-BBFB-1E09073D2951}"/>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5" name="Group 534">
            <a:extLst>
              <a:ext uri="{FF2B5EF4-FFF2-40B4-BE49-F238E27FC236}">
                <a16:creationId xmlns:a16="http://schemas.microsoft.com/office/drawing/2014/main" id="{1AFCCE96-7DAC-4712-BFB5-A4538061D379}"/>
              </a:ext>
            </a:extLst>
          </p:cNvPr>
          <p:cNvGrpSpPr/>
          <p:nvPr/>
        </p:nvGrpSpPr>
        <p:grpSpPr bwMode="black">
          <a:xfrm>
            <a:off x="7460727" y="2696909"/>
            <a:ext cx="545450" cy="339766"/>
            <a:chOff x="2481885" y="4360116"/>
            <a:chExt cx="558662" cy="360056"/>
          </a:xfrm>
          <a:solidFill>
            <a:srgbClr val="FFFFFF"/>
          </a:solidFill>
          <a:effectLst/>
        </p:grpSpPr>
        <p:sp>
          <p:nvSpPr>
            <p:cNvPr id="563" name="Freeform 21">
              <a:extLst>
                <a:ext uri="{FF2B5EF4-FFF2-40B4-BE49-F238E27FC236}">
                  <a16:creationId xmlns:a16="http://schemas.microsoft.com/office/drawing/2014/main" id="{BABE55F0-1AA8-457C-9816-0FF6B29F975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4" name="Freeform 22">
              <a:extLst>
                <a:ext uri="{FF2B5EF4-FFF2-40B4-BE49-F238E27FC236}">
                  <a16:creationId xmlns:a16="http://schemas.microsoft.com/office/drawing/2014/main" id="{38EF80F8-6A26-4587-8004-F1BBE24CE9DA}"/>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5" name="Freeform 23">
              <a:extLst>
                <a:ext uri="{FF2B5EF4-FFF2-40B4-BE49-F238E27FC236}">
                  <a16:creationId xmlns:a16="http://schemas.microsoft.com/office/drawing/2014/main" id="{155AC4DB-7503-4992-8A9D-54950EAD4A11}"/>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6" name="Freeform 24">
              <a:extLst>
                <a:ext uri="{FF2B5EF4-FFF2-40B4-BE49-F238E27FC236}">
                  <a16:creationId xmlns:a16="http://schemas.microsoft.com/office/drawing/2014/main" id="{4AA8C89D-F95F-42B1-9474-6C4CF521B1DA}"/>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7" name="Freeform 25">
              <a:extLst>
                <a:ext uri="{FF2B5EF4-FFF2-40B4-BE49-F238E27FC236}">
                  <a16:creationId xmlns:a16="http://schemas.microsoft.com/office/drawing/2014/main" id="{02B7AB98-F11D-4AC8-8AFC-B328E01E61A0}"/>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8" name="Freeform 26">
              <a:extLst>
                <a:ext uri="{FF2B5EF4-FFF2-40B4-BE49-F238E27FC236}">
                  <a16:creationId xmlns:a16="http://schemas.microsoft.com/office/drawing/2014/main" id="{B4164237-C42E-4F10-8954-9370CA118256}"/>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9" name="Freeform 27">
              <a:extLst>
                <a:ext uri="{FF2B5EF4-FFF2-40B4-BE49-F238E27FC236}">
                  <a16:creationId xmlns:a16="http://schemas.microsoft.com/office/drawing/2014/main" id="{20057164-ED0D-418B-8671-8BEF93375B08}"/>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6" name="Group 535">
            <a:extLst>
              <a:ext uri="{FF2B5EF4-FFF2-40B4-BE49-F238E27FC236}">
                <a16:creationId xmlns:a16="http://schemas.microsoft.com/office/drawing/2014/main" id="{C94B9149-1FC2-403D-A572-EB536B63FF8D}"/>
              </a:ext>
            </a:extLst>
          </p:cNvPr>
          <p:cNvGrpSpPr/>
          <p:nvPr/>
        </p:nvGrpSpPr>
        <p:grpSpPr bwMode="black">
          <a:xfrm>
            <a:off x="8450660" y="2779068"/>
            <a:ext cx="634464" cy="175446"/>
            <a:chOff x="6791943" y="4414224"/>
            <a:chExt cx="649833" cy="185924"/>
          </a:xfrm>
          <a:solidFill>
            <a:srgbClr val="FFFFFF"/>
          </a:solidFill>
          <a:effectLst/>
        </p:grpSpPr>
        <p:sp>
          <p:nvSpPr>
            <p:cNvPr id="557" name="Freeform 22">
              <a:extLst>
                <a:ext uri="{FF2B5EF4-FFF2-40B4-BE49-F238E27FC236}">
                  <a16:creationId xmlns:a16="http://schemas.microsoft.com/office/drawing/2014/main" id="{C9BAE71B-80B1-4FFF-BBAA-02C07882A214}"/>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8" name="Freeform 23">
              <a:extLst>
                <a:ext uri="{FF2B5EF4-FFF2-40B4-BE49-F238E27FC236}">
                  <a16:creationId xmlns:a16="http://schemas.microsoft.com/office/drawing/2014/main" id="{FA7961F0-088E-40A7-8BF9-6C9E79F23A5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9" name="Freeform 24">
              <a:extLst>
                <a:ext uri="{FF2B5EF4-FFF2-40B4-BE49-F238E27FC236}">
                  <a16:creationId xmlns:a16="http://schemas.microsoft.com/office/drawing/2014/main" id="{B39ED4CD-965F-42AD-906F-53F2766F51D2}"/>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0" name="Freeform 25">
              <a:extLst>
                <a:ext uri="{FF2B5EF4-FFF2-40B4-BE49-F238E27FC236}">
                  <a16:creationId xmlns:a16="http://schemas.microsoft.com/office/drawing/2014/main" id="{B971CE36-B191-46BE-8578-772EA87EE853}"/>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1" name="Freeform 26">
              <a:extLst>
                <a:ext uri="{FF2B5EF4-FFF2-40B4-BE49-F238E27FC236}">
                  <a16:creationId xmlns:a16="http://schemas.microsoft.com/office/drawing/2014/main" id="{2B042454-8A86-434A-A791-F244AF4CB675}"/>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2" name="Freeform 27">
              <a:extLst>
                <a:ext uri="{FF2B5EF4-FFF2-40B4-BE49-F238E27FC236}">
                  <a16:creationId xmlns:a16="http://schemas.microsoft.com/office/drawing/2014/main" id="{1C776E7D-CA53-47DA-943B-DEDAA4A0597C}"/>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7" name="Group 536">
            <a:extLst>
              <a:ext uri="{FF2B5EF4-FFF2-40B4-BE49-F238E27FC236}">
                <a16:creationId xmlns:a16="http://schemas.microsoft.com/office/drawing/2014/main" id="{C259D0EF-6823-4327-9633-FB580E3C7202}"/>
              </a:ext>
            </a:extLst>
          </p:cNvPr>
          <p:cNvGrpSpPr/>
          <p:nvPr/>
        </p:nvGrpSpPr>
        <p:grpSpPr bwMode="black">
          <a:xfrm>
            <a:off x="6327828" y="5299280"/>
            <a:ext cx="701571" cy="281836"/>
            <a:chOff x="7844547" y="4357855"/>
            <a:chExt cx="718565" cy="298667"/>
          </a:xfrm>
          <a:solidFill>
            <a:srgbClr val="FFFFFF"/>
          </a:solidFill>
          <a:effectLst/>
        </p:grpSpPr>
        <p:sp>
          <p:nvSpPr>
            <p:cNvPr id="553" name="Freeform 18">
              <a:extLst>
                <a:ext uri="{FF2B5EF4-FFF2-40B4-BE49-F238E27FC236}">
                  <a16:creationId xmlns:a16="http://schemas.microsoft.com/office/drawing/2014/main" id="{4C54A3ED-F7AF-44AC-83F8-A8EFE01D23A9}"/>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4" name="Freeform 20">
              <a:extLst>
                <a:ext uri="{FF2B5EF4-FFF2-40B4-BE49-F238E27FC236}">
                  <a16:creationId xmlns:a16="http://schemas.microsoft.com/office/drawing/2014/main" id="{D69DB50F-9F97-4429-ADC8-357CC7AC5F56}"/>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5" name="Freeform 21">
              <a:extLst>
                <a:ext uri="{FF2B5EF4-FFF2-40B4-BE49-F238E27FC236}">
                  <a16:creationId xmlns:a16="http://schemas.microsoft.com/office/drawing/2014/main" id="{F127C235-E9E0-4EAB-ACD5-06019711C4AD}"/>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6" name="Oval 555">
              <a:extLst>
                <a:ext uri="{FF2B5EF4-FFF2-40B4-BE49-F238E27FC236}">
                  <a16:creationId xmlns:a16="http://schemas.microsoft.com/office/drawing/2014/main" id="{D9FEE801-BFED-4DF1-81B4-D4547BC74889}"/>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8" name="Group 537">
            <a:extLst>
              <a:ext uri="{FF2B5EF4-FFF2-40B4-BE49-F238E27FC236}">
                <a16:creationId xmlns:a16="http://schemas.microsoft.com/office/drawing/2014/main" id="{7DD3985E-AB9E-4779-8EEC-B676D7AA91FE}"/>
              </a:ext>
            </a:extLst>
          </p:cNvPr>
          <p:cNvGrpSpPr/>
          <p:nvPr/>
        </p:nvGrpSpPr>
        <p:grpSpPr bwMode="black">
          <a:xfrm>
            <a:off x="8645888" y="4363728"/>
            <a:ext cx="439236" cy="173885"/>
            <a:chOff x="4491504" y="4454449"/>
            <a:chExt cx="449878" cy="184270"/>
          </a:xfrm>
          <a:solidFill>
            <a:srgbClr val="FFFFFF"/>
          </a:solidFill>
          <a:effectLst/>
        </p:grpSpPr>
        <p:sp>
          <p:nvSpPr>
            <p:cNvPr id="549" name="Freeform 22">
              <a:extLst>
                <a:ext uri="{FF2B5EF4-FFF2-40B4-BE49-F238E27FC236}">
                  <a16:creationId xmlns:a16="http://schemas.microsoft.com/office/drawing/2014/main" id="{B2224BE3-4BBD-425A-9035-F99191E8271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0" name="Freeform 23">
              <a:extLst>
                <a:ext uri="{FF2B5EF4-FFF2-40B4-BE49-F238E27FC236}">
                  <a16:creationId xmlns:a16="http://schemas.microsoft.com/office/drawing/2014/main" id="{11D014E0-0D68-4CE1-83F9-9DFE463E11C0}"/>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1" name="Freeform 24">
              <a:extLst>
                <a:ext uri="{FF2B5EF4-FFF2-40B4-BE49-F238E27FC236}">
                  <a16:creationId xmlns:a16="http://schemas.microsoft.com/office/drawing/2014/main" id="{DDC91589-EE83-4B90-9A6E-1886BBAA6BE8}"/>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2" name="Freeform 25">
              <a:extLst>
                <a:ext uri="{FF2B5EF4-FFF2-40B4-BE49-F238E27FC236}">
                  <a16:creationId xmlns:a16="http://schemas.microsoft.com/office/drawing/2014/main" id="{993825BC-14F9-4B0B-9A0C-FD6CF8291E2C}"/>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9" name="Group 538">
            <a:extLst>
              <a:ext uri="{FF2B5EF4-FFF2-40B4-BE49-F238E27FC236}">
                <a16:creationId xmlns:a16="http://schemas.microsoft.com/office/drawing/2014/main" id="{A38AB862-5A9E-4BD6-BD50-EB93BF4CFAD0}"/>
              </a:ext>
            </a:extLst>
          </p:cNvPr>
          <p:cNvGrpSpPr/>
          <p:nvPr/>
        </p:nvGrpSpPr>
        <p:grpSpPr bwMode="black">
          <a:xfrm>
            <a:off x="6378092" y="3282707"/>
            <a:ext cx="606964" cy="195041"/>
            <a:chOff x="3467068" y="4450074"/>
            <a:chExt cx="621665" cy="206687"/>
          </a:xfrm>
          <a:solidFill>
            <a:srgbClr val="FFFFFF"/>
          </a:solidFill>
          <a:effectLst/>
        </p:grpSpPr>
        <p:sp>
          <p:nvSpPr>
            <p:cNvPr id="543" name="Freeform 23">
              <a:extLst>
                <a:ext uri="{FF2B5EF4-FFF2-40B4-BE49-F238E27FC236}">
                  <a16:creationId xmlns:a16="http://schemas.microsoft.com/office/drawing/2014/main" id="{8C2A3776-0F5D-4836-B3EF-2DD53983D4A5}"/>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4" name="Freeform 24">
              <a:extLst>
                <a:ext uri="{FF2B5EF4-FFF2-40B4-BE49-F238E27FC236}">
                  <a16:creationId xmlns:a16="http://schemas.microsoft.com/office/drawing/2014/main" id="{0EC83F08-359C-4399-83A8-8954CE9C4B7F}"/>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5" name="Freeform 25">
              <a:extLst>
                <a:ext uri="{FF2B5EF4-FFF2-40B4-BE49-F238E27FC236}">
                  <a16:creationId xmlns:a16="http://schemas.microsoft.com/office/drawing/2014/main" id="{F3A1C95C-677F-4323-9F76-105725F0B064}"/>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6" name="Freeform 26">
              <a:extLst>
                <a:ext uri="{FF2B5EF4-FFF2-40B4-BE49-F238E27FC236}">
                  <a16:creationId xmlns:a16="http://schemas.microsoft.com/office/drawing/2014/main" id="{2CB8C4B2-0B86-4FA9-AA24-895389C1B40F}"/>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7" name="Freeform 27">
              <a:extLst>
                <a:ext uri="{FF2B5EF4-FFF2-40B4-BE49-F238E27FC236}">
                  <a16:creationId xmlns:a16="http://schemas.microsoft.com/office/drawing/2014/main" id="{EA7B2C27-457A-4E13-9E7B-0AE880EFB81A}"/>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8" name="Freeform 28">
              <a:extLst>
                <a:ext uri="{FF2B5EF4-FFF2-40B4-BE49-F238E27FC236}">
                  <a16:creationId xmlns:a16="http://schemas.microsoft.com/office/drawing/2014/main" id="{FDF04D32-BD2B-41D4-B5FE-A6FC270985D6}"/>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40" name="Group 539">
            <a:extLst>
              <a:ext uri="{FF2B5EF4-FFF2-40B4-BE49-F238E27FC236}">
                <a16:creationId xmlns:a16="http://schemas.microsoft.com/office/drawing/2014/main" id="{9ED9DB66-5225-41C1-845E-7FB5F2508C61}"/>
              </a:ext>
            </a:extLst>
          </p:cNvPr>
          <p:cNvGrpSpPr/>
          <p:nvPr/>
        </p:nvGrpSpPr>
        <p:grpSpPr bwMode="black">
          <a:xfrm>
            <a:off x="8486722" y="3244100"/>
            <a:ext cx="598402" cy="272256"/>
            <a:chOff x="8669045" y="5484723"/>
            <a:chExt cx="612897" cy="288514"/>
          </a:xfrm>
          <a:solidFill>
            <a:srgbClr val="FFFFFF"/>
          </a:solidFill>
          <a:effectLst/>
        </p:grpSpPr>
        <p:sp>
          <p:nvSpPr>
            <p:cNvPr id="541" name="Freeform 16">
              <a:extLst>
                <a:ext uri="{FF2B5EF4-FFF2-40B4-BE49-F238E27FC236}">
                  <a16:creationId xmlns:a16="http://schemas.microsoft.com/office/drawing/2014/main" id="{4FD71389-583B-45C6-92CE-BF651944EAD3}"/>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2" name="Freeform 17">
              <a:extLst>
                <a:ext uri="{FF2B5EF4-FFF2-40B4-BE49-F238E27FC236}">
                  <a16:creationId xmlns:a16="http://schemas.microsoft.com/office/drawing/2014/main" id="{A7CA4929-9661-43C5-82A3-9DAFE7DA662E}"/>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62" name="Group 261">
            <a:extLst>
              <a:ext uri="{FF2B5EF4-FFF2-40B4-BE49-F238E27FC236}">
                <a16:creationId xmlns:a16="http://schemas.microsoft.com/office/drawing/2014/main" id="{096C0B5A-EBAC-47FC-9B5E-5E2895464775}"/>
              </a:ext>
            </a:extLst>
          </p:cNvPr>
          <p:cNvGrpSpPr/>
          <p:nvPr/>
        </p:nvGrpSpPr>
        <p:grpSpPr>
          <a:xfrm>
            <a:off x="6173775" y="4384849"/>
            <a:ext cx="1003623" cy="152766"/>
            <a:chOff x="6297571" y="4472277"/>
            <a:chExt cx="1023748" cy="155829"/>
          </a:xfrm>
        </p:grpSpPr>
        <p:sp>
          <p:nvSpPr>
            <p:cNvPr id="263" name="Freeform 20">
              <a:extLst>
                <a:ext uri="{FF2B5EF4-FFF2-40B4-BE49-F238E27FC236}">
                  <a16:creationId xmlns:a16="http://schemas.microsoft.com/office/drawing/2014/main" id="{A9A3A06C-51D0-48F7-AFA7-0DE8CC98CE3C}"/>
                </a:ext>
              </a:extLst>
            </p:cNvPr>
            <p:cNvSpPr>
              <a:spLocks/>
            </p:cNvSpPr>
            <p:nvPr/>
          </p:nvSpPr>
          <p:spPr bwMode="black">
            <a:xfrm>
              <a:off x="6646155" y="4472277"/>
              <a:ext cx="99488" cy="15582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64" name="Freeform 17">
              <a:extLst>
                <a:ext uri="{FF2B5EF4-FFF2-40B4-BE49-F238E27FC236}">
                  <a16:creationId xmlns:a16="http://schemas.microsoft.com/office/drawing/2014/main" id="{B724E973-88CA-4BD2-95DC-E714564FD246}"/>
                </a:ext>
              </a:extLst>
            </p:cNvPr>
            <p:cNvSpPr>
              <a:spLocks noEditPoints="1"/>
            </p:cNvSpPr>
            <p:nvPr/>
          </p:nvSpPr>
          <p:spPr bwMode="black">
            <a:xfrm>
              <a:off x="6297571" y="4481243"/>
              <a:ext cx="128279" cy="146862"/>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65" name="Freeform 18">
              <a:extLst>
                <a:ext uri="{FF2B5EF4-FFF2-40B4-BE49-F238E27FC236}">
                  <a16:creationId xmlns:a16="http://schemas.microsoft.com/office/drawing/2014/main" id="{2362A1AA-BB8F-4B3B-B8BB-4B1CE5A01E22}"/>
                </a:ext>
              </a:extLst>
            </p:cNvPr>
            <p:cNvSpPr>
              <a:spLocks noEditPoints="1"/>
            </p:cNvSpPr>
            <p:nvPr/>
          </p:nvSpPr>
          <p:spPr bwMode="black">
            <a:xfrm>
              <a:off x="6437366" y="4517726"/>
              <a:ext cx="91491" cy="110379"/>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66" name="Freeform 19">
              <a:extLst>
                <a:ext uri="{FF2B5EF4-FFF2-40B4-BE49-F238E27FC236}">
                  <a16:creationId xmlns:a16="http://schemas.microsoft.com/office/drawing/2014/main" id="{98E4B03D-02BA-4691-AF38-668875B0CE28}"/>
                </a:ext>
              </a:extLst>
            </p:cNvPr>
            <p:cNvSpPr>
              <a:spLocks/>
            </p:cNvSpPr>
            <p:nvPr/>
          </p:nvSpPr>
          <p:spPr bwMode="black">
            <a:xfrm>
              <a:off x="6552209" y="4520509"/>
              <a:ext cx="95969" cy="107596"/>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67" name="Freeform 21">
              <a:extLst>
                <a:ext uri="{FF2B5EF4-FFF2-40B4-BE49-F238E27FC236}">
                  <a16:creationId xmlns:a16="http://schemas.microsoft.com/office/drawing/2014/main" id="{607ED25F-A17E-419E-8996-9EFD052879F0}"/>
                </a:ext>
              </a:extLst>
            </p:cNvPr>
            <p:cNvSpPr>
              <a:spLocks/>
            </p:cNvSpPr>
            <p:nvPr/>
          </p:nvSpPr>
          <p:spPr bwMode="black">
            <a:xfrm>
              <a:off x="6837877" y="4519891"/>
              <a:ext cx="96609" cy="108214"/>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68" name="Freeform 22">
              <a:extLst>
                <a:ext uri="{FF2B5EF4-FFF2-40B4-BE49-F238E27FC236}">
                  <a16:creationId xmlns:a16="http://schemas.microsoft.com/office/drawing/2014/main" id="{1C80A0E1-61FD-4380-8F9E-C04464567F5A}"/>
                </a:ext>
              </a:extLst>
            </p:cNvPr>
            <p:cNvSpPr>
              <a:spLocks/>
            </p:cNvSpPr>
            <p:nvPr/>
          </p:nvSpPr>
          <p:spPr bwMode="black">
            <a:xfrm>
              <a:off x="7017375" y="4517726"/>
              <a:ext cx="155559" cy="110380"/>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dirty="0">
                <a:gradFill>
                  <a:gsLst>
                    <a:gs pos="0">
                      <a:srgbClr val="FFFFFF"/>
                    </a:gs>
                    <a:gs pos="50000">
                      <a:srgbClr val="F0D77C"/>
                    </a:gs>
                    <a:gs pos="100000">
                      <a:srgbClr val="E3A535"/>
                    </a:gs>
                  </a:gsLst>
                  <a:lin ang="10800000" scaled="1"/>
                </a:gradFill>
                <a:latin typeface="Segoe UI"/>
              </a:endParaRPr>
            </a:p>
          </p:txBody>
        </p:sp>
        <p:sp>
          <p:nvSpPr>
            <p:cNvPr id="269" name="Freeform 23">
              <a:extLst>
                <a:ext uri="{FF2B5EF4-FFF2-40B4-BE49-F238E27FC236}">
                  <a16:creationId xmlns:a16="http://schemas.microsoft.com/office/drawing/2014/main" id="{2532A1CD-1E8B-4229-94BF-48E022312070}"/>
                </a:ext>
              </a:extLst>
            </p:cNvPr>
            <p:cNvSpPr>
              <a:spLocks noEditPoints="1"/>
            </p:cNvSpPr>
            <p:nvPr/>
          </p:nvSpPr>
          <p:spPr bwMode="black">
            <a:xfrm>
              <a:off x="7178645" y="4517726"/>
              <a:ext cx="98848" cy="110379"/>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70" name="Rectangle 24">
              <a:extLst>
                <a:ext uri="{FF2B5EF4-FFF2-40B4-BE49-F238E27FC236}">
                  <a16:creationId xmlns:a16="http://schemas.microsoft.com/office/drawing/2014/main" id="{D6924E33-9267-43B7-AB54-6DCEED29FB08}"/>
                </a:ext>
              </a:extLst>
            </p:cNvPr>
            <p:cNvSpPr>
              <a:spLocks noChangeArrowheads="1"/>
            </p:cNvSpPr>
            <p:nvPr/>
          </p:nvSpPr>
          <p:spPr bwMode="black">
            <a:xfrm>
              <a:off x="7296367" y="4472277"/>
              <a:ext cx="24952" cy="155828"/>
            </a:xfrm>
            <a:prstGeom prst="rect">
              <a:avLst/>
            </a:pr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53" name="Group 252">
            <a:extLst>
              <a:ext uri="{FF2B5EF4-FFF2-40B4-BE49-F238E27FC236}">
                <a16:creationId xmlns:a16="http://schemas.microsoft.com/office/drawing/2014/main" id="{12FC7CE7-840D-48EE-ADE7-B2D92F7EA308}"/>
              </a:ext>
            </a:extLst>
          </p:cNvPr>
          <p:cNvGrpSpPr/>
          <p:nvPr/>
        </p:nvGrpSpPr>
        <p:grpSpPr bwMode="black">
          <a:xfrm>
            <a:off x="5150449" y="1308082"/>
            <a:ext cx="2046650" cy="785779"/>
            <a:chOff x="7844547" y="4357855"/>
            <a:chExt cx="718565" cy="298667"/>
          </a:xfrm>
          <a:solidFill>
            <a:srgbClr val="FFFFFF"/>
          </a:solidFill>
          <a:effectLst/>
        </p:grpSpPr>
        <p:sp>
          <p:nvSpPr>
            <p:cNvPr id="254" name="Freeform 18">
              <a:extLst>
                <a:ext uri="{FF2B5EF4-FFF2-40B4-BE49-F238E27FC236}">
                  <a16:creationId xmlns:a16="http://schemas.microsoft.com/office/drawing/2014/main" id="{9338FDAE-5F50-486F-B1AF-373D0575B16A}"/>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5" name="Freeform 20">
              <a:extLst>
                <a:ext uri="{FF2B5EF4-FFF2-40B4-BE49-F238E27FC236}">
                  <a16:creationId xmlns:a16="http://schemas.microsoft.com/office/drawing/2014/main" id="{C6988B93-FB50-4F91-AA82-1976E6B2DB64}"/>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6" name="Freeform 21">
              <a:extLst>
                <a:ext uri="{FF2B5EF4-FFF2-40B4-BE49-F238E27FC236}">
                  <a16:creationId xmlns:a16="http://schemas.microsoft.com/office/drawing/2014/main" id="{F36FAA20-65CB-43E5-82AD-47367B916461}"/>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7" name="Oval 256">
              <a:extLst>
                <a:ext uri="{FF2B5EF4-FFF2-40B4-BE49-F238E27FC236}">
                  <a16:creationId xmlns:a16="http://schemas.microsoft.com/office/drawing/2014/main" id="{EF8DCFED-B9B1-4F21-977A-19B01BCD1EAC}"/>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spTree>
    <p:extLst>
      <p:ext uri="{BB962C8B-B14F-4D97-AF65-F5344CB8AC3E}">
        <p14:creationId xmlns:p14="http://schemas.microsoft.com/office/powerpoint/2010/main" val="109228399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r>
                <a:rPr lang="en-US" sz="2745" dirty="0"/>
                <a:t>DevOps is the union of </a:t>
              </a:r>
              <a:r>
                <a:rPr lang="en-US" sz="2745" b="1" dirty="0">
                  <a:solidFill>
                    <a:srgbClr val="0078D7"/>
                  </a:solidFill>
                </a:rPr>
                <a:t>people</a:t>
              </a:r>
              <a:r>
                <a:rPr lang="en-US" sz="2745" dirty="0"/>
                <a:t>, </a:t>
              </a:r>
              <a:r>
                <a:rPr lang="en-US" sz="2745" b="1" dirty="0">
                  <a:solidFill>
                    <a:srgbClr val="0078D7"/>
                  </a:solidFill>
                </a:rPr>
                <a:t>process</a:t>
              </a:r>
              <a:r>
                <a:rPr lang="en-US" sz="2745" dirty="0"/>
                <a:t>, and </a:t>
              </a:r>
              <a:r>
                <a:rPr lang="en-US" sz="2745" b="1" dirty="0">
                  <a:solidFill>
                    <a:srgbClr val="0078D7"/>
                  </a:solidFill>
                </a:rPr>
                <a:t>products</a:t>
              </a:r>
              <a:r>
                <a:rPr lang="en-US" sz="2745" dirty="0"/>
                <a:t> to enable continuous delivery of value to your end users.</a:t>
              </a:r>
            </a:p>
            <a:p>
              <a:endParaRPr lang="en-US" sz="2745" dirty="0"/>
            </a:p>
            <a:p>
              <a:r>
                <a:rPr lang="en-US" sz="2745" dirty="0"/>
                <a:t>	- </a:t>
              </a:r>
              <a:r>
                <a:rPr lang="en-IN" sz="2745" dirty="0"/>
                <a:t>Donovan Brown</a:t>
              </a:r>
              <a:endParaRPr lang="en-US" sz="2745" dirty="0"/>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1765" spc="10" dirty="0">
                  <a:ln w="3175">
                    <a:noFill/>
                  </a:ln>
                  <a:solidFill>
                    <a:schemeClr val="tx2"/>
                  </a:solidFill>
                  <a:cs typeface="Segoe UI Semilight" panose="020B0402040204020203" pitchFamily="34" charset="0"/>
                </a:rPr>
                <a:t>Continuous</a:t>
              </a:r>
              <a:br>
                <a:rPr lang="en-US" sz="1765" spc="10" dirty="0">
                  <a:ln w="3175">
                    <a:noFill/>
                  </a:ln>
                  <a:solidFill>
                    <a:schemeClr val="tx2"/>
                  </a:solidFill>
                  <a:cs typeface="Segoe UI Semilight" panose="020B0402040204020203" pitchFamily="34" charset="0"/>
                </a:rPr>
              </a:br>
              <a:r>
                <a:rPr lang="en-US" sz="1765"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496319" y="1370760"/>
            <a:ext cx="990668" cy="506901"/>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695738" y="3371628"/>
            <a:ext cx="1081814" cy="506901"/>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Monitor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&amp;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Plan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&amp;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Develop</a:t>
            </a: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31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64DA635-7261-49C6-B42B-F46D3ED39DA8}"/>
              </a:ext>
            </a:extLst>
          </p:cNvPr>
          <p:cNvSpPr>
            <a:spLocks noGrp="1"/>
          </p:cNvSpPr>
          <p:nvPr>
            <p:ph type="body" sz="quarter" idx="10"/>
          </p:nvPr>
        </p:nvSpPr>
        <p:spPr>
          <a:xfrm>
            <a:off x="437318" y="1120902"/>
            <a:ext cx="11339774" cy="2816112"/>
          </a:xfrm>
        </p:spPr>
        <p:txBody>
          <a:bodyPr/>
          <a:lstStyle/>
          <a:p>
            <a:r>
              <a:rPr lang="en-IN" sz="2745" dirty="0"/>
              <a:t>Your competition is already doing this</a:t>
            </a:r>
          </a:p>
          <a:p>
            <a:r>
              <a:rPr lang="en-IN" sz="2745" dirty="0"/>
              <a:t>Increase velocity</a:t>
            </a:r>
          </a:p>
          <a:p>
            <a:r>
              <a:rPr lang="en-IN" sz="2745" dirty="0"/>
              <a:t>Reduce downtime</a:t>
            </a:r>
          </a:p>
          <a:p>
            <a:r>
              <a:rPr lang="en-IN" sz="2745" dirty="0"/>
              <a:t>Reduce human error</a:t>
            </a:r>
          </a:p>
          <a:p>
            <a:endParaRPr lang="en-IN" sz="2745" dirty="0"/>
          </a:p>
        </p:txBody>
      </p:sp>
      <p:sp>
        <p:nvSpPr>
          <p:cNvPr id="3" name="Title 2">
            <a:extLst>
              <a:ext uri="{FF2B5EF4-FFF2-40B4-BE49-F238E27FC236}">
                <a16:creationId xmlns:a16="http://schemas.microsoft.com/office/drawing/2014/main" id="{358A746A-CFA0-49C7-8626-60D010928738}"/>
              </a:ext>
            </a:extLst>
          </p:cNvPr>
          <p:cNvSpPr>
            <a:spLocks noGrp="1"/>
          </p:cNvSpPr>
          <p:nvPr>
            <p:ph type="title"/>
          </p:nvPr>
        </p:nvSpPr>
        <p:spPr/>
        <p:txBody>
          <a:bodyPr/>
          <a:lstStyle/>
          <a:p>
            <a:r>
              <a:rPr lang="en-IN" dirty="0"/>
              <a:t>Why is DevOps important?</a:t>
            </a:r>
          </a:p>
        </p:txBody>
      </p:sp>
    </p:spTree>
    <p:extLst>
      <p:ext uri="{BB962C8B-B14F-4D97-AF65-F5344CB8AC3E}">
        <p14:creationId xmlns:p14="http://schemas.microsoft.com/office/powerpoint/2010/main" val="20811935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C0C98B-1F8F-4694-8029-90F7554D422A}"/>
              </a:ext>
            </a:extLst>
          </p:cNvPr>
          <p:cNvPicPr>
            <a:picLocks noChangeAspect="1"/>
          </p:cNvPicPr>
          <p:nvPr/>
        </p:nvPicPr>
        <p:blipFill>
          <a:blip r:embed="rId2"/>
          <a:stretch>
            <a:fillRect/>
          </a:stretch>
        </p:blipFill>
        <p:spPr>
          <a:xfrm>
            <a:off x="320597" y="-34078"/>
            <a:ext cx="11550807" cy="6265636"/>
          </a:xfrm>
          <a:prstGeom prst="rect">
            <a:avLst/>
          </a:prstGeom>
        </p:spPr>
      </p:pic>
    </p:spTree>
    <p:extLst>
      <p:ext uri="{BB962C8B-B14F-4D97-AF65-F5344CB8AC3E}">
        <p14:creationId xmlns:p14="http://schemas.microsoft.com/office/powerpoint/2010/main" val="107426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99BFB-2A2F-4B51-A9C5-EB5BD04F9A66}"/>
              </a:ext>
            </a:extLst>
          </p:cNvPr>
          <p:cNvPicPr>
            <a:picLocks noChangeAspect="1"/>
          </p:cNvPicPr>
          <p:nvPr/>
        </p:nvPicPr>
        <p:blipFill>
          <a:blip r:embed="rId2"/>
          <a:stretch>
            <a:fillRect/>
          </a:stretch>
        </p:blipFill>
        <p:spPr>
          <a:xfrm>
            <a:off x="185199" y="249493"/>
            <a:ext cx="11821602" cy="6359014"/>
          </a:xfrm>
          <a:prstGeom prst="rect">
            <a:avLst/>
          </a:prstGeom>
        </p:spPr>
      </p:pic>
    </p:spTree>
    <p:extLst>
      <p:ext uri="{BB962C8B-B14F-4D97-AF65-F5344CB8AC3E}">
        <p14:creationId xmlns:p14="http://schemas.microsoft.com/office/powerpoint/2010/main" val="2079166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E56574-3110-41C8-B774-73D9549C7FED}"/>
              </a:ext>
            </a:extLst>
          </p:cNvPr>
          <p:cNvPicPr>
            <a:picLocks noChangeAspect="1"/>
          </p:cNvPicPr>
          <p:nvPr/>
        </p:nvPicPr>
        <p:blipFill>
          <a:blip r:embed="rId2"/>
          <a:stretch>
            <a:fillRect/>
          </a:stretch>
        </p:blipFill>
        <p:spPr>
          <a:xfrm>
            <a:off x="619405" y="459593"/>
            <a:ext cx="10953191" cy="5938814"/>
          </a:xfrm>
          <a:prstGeom prst="rect">
            <a:avLst/>
          </a:prstGeom>
        </p:spPr>
      </p:pic>
    </p:spTree>
    <p:extLst>
      <p:ext uri="{BB962C8B-B14F-4D97-AF65-F5344CB8AC3E}">
        <p14:creationId xmlns:p14="http://schemas.microsoft.com/office/powerpoint/2010/main" val="3044156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3976397" y="1525435"/>
            <a:ext cx="4430632" cy="443063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569107" y="2914761"/>
            <a:ext cx="3245214" cy="1651981"/>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2307"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201746" y="3254399"/>
            <a:ext cx="2051267" cy="904991"/>
          </a:xfrm>
          <a:prstGeom prst="rect">
            <a:avLst/>
          </a:prstGeom>
        </p:spPr>
        <p:txBody>
          <a:bodyPr wrap="none">
            <a:spAutoFit/>
          </a:bodyPr>
          <a:lstStyle/>
          <a:p>
            <a:pPr algn="ctr" defTabSz="896010">
              <a:spcBef>
                <a:spcPts val="769"/>
              </a:spcBef>
              <a:defRPr/>
            </a:pPr>
            <a:r>
              <a:rPr lang="en-US" sz="2307" spc="10">
                <a:ln w="3175">
                  <a:noFill/>
                </a:ln>
                <a:latin typeface="+mj-lt"/>
                <a:cs typeface="Segoe UI Semilight" panose="020B0402040204020203" pitchFamily="34" charset="0"/>
              </a:rPr>
              <a:t>Faster</a:t>
            </a:r>
          </a:p>
          <a:p>
            <a:pPr algn="ctr" defTabSz="896010">
              <a:spcBef>
                <a:spcPts val="769"/>
              </a:spcBef>
              <a:defRPr/>
            </a:pPr>
            <a:r>
              <a:rPr lang="en-US" sz="2307" spc="1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350796" y="3286467"/>
            <a:ext cx="1357680" cy="904991"/>
          </a:xfrm>
          <a:prstGeom prst="rect">
            <a:avLst/>
          </a:prstGeom>
        </p:spPr>
        <p:txBody>
          <a:bodyPr wrap="none">
            <a:spAutoFit/>
          </a:bodyPr>
          <a:lstStyle/>
          <a:p>
            <a:pPr algn="ctr" defTabSz="896010">
              <a:spcBef>
                <a:spcPts val="769"/>
              </a:spcBef>
              <a:defRPr/>
            </a:pPr>
            <a:r>
              <a:rPr lang="en-US" sz="2307" spc="10">
                <a:ln w="3175">
                  <a:noFill/>
                </a:ln>
                <a:latin typeface="+mj-lt"/>
                <a:cs typeface="Segoe UI Semilight" panose="020B0402040204020203" pitchFamily="34" charset="0"/>
              </a:rPr>
              <a:t>Increased</a:t>
            </a:r>
          </a:p>
          <a:p>
            <a:pPr algn="ctr" defTabSz="896010">
              <a:spcBef>
                <a:spcPts val="769"/>
              </a:spcBef>
              <a:defRPr/>
            </a:pPr>
            <a:r>
              <a:rPr lang="en-US" sz="2307" spc="10">
                <a:ln w="3175">
                  <a:noFill/>
                </a:ln>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535064" y="5105826"/>
            <a:ext cx="2787701" cy="901030"/>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2,604x Faster Mean </a:t>
            </a:r>
          </a:p>
          <a:p>
            <a:pPr algn="ctr" defTabSz="896010">
              <a:spcBef>
                <a:spcPts val="769"/>
              </a:spcBef>
              <a:defRPr/>
            </a:pPr>
            <a:r>
              <a:rPr lang="en-US" sz="2307" spc="1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594781" y="1670722"/>
            <a:ext cx="2668267" cy="901030"/>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2,555x Faster Lead </a:t>
            </a:r>
          </a:p>
          <a:p>
            <a:pPr algn="ctr" defTabSz="896010">
              <a:spcBef>
                <a:spcPts val="769"/>
              </a:spcBef>
              <a:defRPr/>
            </a:pPr>
            <a:r>
              <a:rPr lang="en-US" sz="2307" spc="1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63140" y="5105826"/>
            <a:ext cx="2520798" cy="901030"/>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7x Lower Change </a:t>
            </a:r>
          </a:p>
          <a:p>
            <a:pPr algn="ctr" defTabSz="896010">
              <a:spcBef>
                <a:spcPts val="769"/>
              </a:spcBef>
              <a:defRPr/>
            </a:pPr>
            <a:r>
              <a:rPr lang="en-US" sz="2307"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56391" y="1741667"/>
            <a:ext cx="2334294" cy="901030"/>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46x Deployment</a:t>
            </a:r>
          </a:p>
          <a:p>
            <a:pPr algn="ctr" defTabSz="896010">
              <a:spcBef>
                <a:spcPts val="769"/>
              </a:spcBef>
              <a:defRPr/>
            </a:pPr>
            <a:r>
              <a:rPr lang="en-US" sz="2307" spc="1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576607" y="3355899"/>
            <a:ext cx="835355" cy="835355"/>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a:extLst/>
          </p:spPr>
          <p:txBody>
            <a:bodyPr vert="horz" wrap="square" lIns="87880" tIns="43940" rIns="87880" bIns="43940" numCol="1" anchor="t" anchorCtr="0" compatLnSpc="1">
              <a:prstTxWarp prst="textNoShape">
                <a:avLst/>
              </a:prstTxWarp>
            </a:bodyPr>
            <a:lstStyle/>
            <a:p>
              <a:pPr>
                <a:defRPr/>
              </a:pPr>
              <a:endParaRPr lang="en-US" sz="1765"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7993402" y="3254400"/>
            <a:ext cx="835355" cy="1017447"/>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075" spc="10" dirty="0">
                  <a:ln w="3175">
                    <a:noFill/>
                  </a:ln>
                  <a:solidFill>
                    <a:schemeClr val="tx2"/>
                  </a:solidFill>
                  <a:latin typeface="+mj-lt"/>
                  <a:cs typeface="Segoe UI Light" panose="020B0502040204020203" pitchFamily="34" charset="0"/>
                </a:rPr>
                <a:t>$</a:t>
              </a:r>
              <a:endParaRPr lang="en-US" sz="2307"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392356"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392356" y="1772223"/>
            <a:ext cx="835355" cy="835355"/>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252465"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252465" y="1772223"/>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2208" y="1962407"/>
            <a:ext cx="454988" cy="454988"/>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472208" y="5065448"/>
            <a:ext cx="390054" cy="490894"/>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sz="1765"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sz="1765"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566934" y="5140566"/>
            <a:ext cx="486198" cy="415776"/>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a:extLst/>
          </p:spPr>
          <p:txBody>
            <a:bodyPr wrap="none" anchor="ctr"/>
            <a:lstStyle/>
            <a:p>
              <a:endParaRPr lang="en-US" sz="1400"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a:extLst/>
          </p:spPr>
          <p:txBody>
            <a:bodyPr wrap="none" anchor="ctr"/>
            <a:lstStyle/>
            <a:p>
              <a:endParaRPr lang="en-US" sz="1400"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a:extLst/>
          </p:spPr>
          <p:txBody>
            <a:bodyPr wrap="none" anchor="ctr"/>
            <a:lstStyle/>
            <a:p>
              <a:endParaRPr lang="en-US" sz="1400"/>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15834" y="6465031"/>
            <a:ext cx="8555136" cy="415325"/>
          </a:xfrm>
          <a:prstGeom prst="rect">
            <a:avLst/>
          </a:prstGeom>
          <a:noFill/>
        </p:spPr>
        <p:txBody>
          <a:bodyPr wrap="none" lIns="168827" tIns="135061" rIns="168827" bIns="135061" rtlCol="0">
            <a:spAutoFit/>
          </a:bodyPr>
          <a:lstStyle/>
          <a:p>
            <a:pPr algn="r" defTabSz="860879">
              <a:lnSpc>
                <a:spcPct val="90000"/>
              </a:lnSpc>
              <a:spcAft>
                <a:spcPts val="553"/>
              </a:spcAft>
            </a:pPr>
            <a:r>
              <a:rPr lang="en-US" sz="1029" kern="0" dirty="0">
                <a:solidFill>
                  <a:srgbClr val="737373"/>
                </a:solidFill>
                <a:latin typeface="Segoe UI Light"/>
              </a:rPr>
              <a:t>Source: </a:t>
            </a:r>
            <a:r>
              <a:rPr lang="en-GB" sz="1029" kern="0" dirty="0">
                <a:solidFill>
                  <a:srgbClr val="737373"/>
                </a:solidFill>
                <a:latin typeface="Segoe UI Light"/>
              </a:rPr>
              <a:t>2018 Accelerate: State of DevOps: Strategies for a New Economy." N. Forsgren, J. Humble, G. Kim. DevOps Research and Assessment (DORA)</a:t>
            </a:r>
            <a:endParaRPr lang="en-US" sz="1029"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Montserra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E81F81DC5BEF84096615F0BA9929F51" ma:contentTypeVersion="2" ma:contentTypeDescription="Create a new document." ma:contentTypeScope="" ma:versionID="0a5f5797e8191b0eb0c5e3098c4ac85f">
  <xsd:schema xmlns:xsd="http://www.w3.org/2001/XMLSchema" xmlns:xs="http://www.w3.org/2001/XMLSchema" xmlns:p="http://schemas.microsoft.com/office/2006/metadata/properties" xmlns:ns2="6572b90b-9a27-40e9-bbdc-d32d2d31ad39" targetNamespace="http://schemas.microsoft.com/office/2006/metadata/properties" ma:root="true" ma:fieldsID="f46122011700eca45fa8c383875aacad" ns2:_="">
    <xsd:import namespace="6572b90b-9a27-40e9-bbdc-d32d2d31ad3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72b90b-9a27-40e9-bbdc-d32d2d31ad3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71132C-3358-4741-BAB2-A58FBA8206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72b90b-9a27-40e9-bbdc-d32d2d31ad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7F3881-6EB3-4E38-8DD5-FEAF14887EA9}">
  <ds:schemaRefs>
    <ds:schemaRef ds:uri="http://purl.org/dc/terms/"/>
    <ds:schemaRef ds:uri="http://schemas.openxmlformats.org/package/2006/metadata/core-properties"/>
    <ds:schemaRef ds:uri="6572b90b-9a27-40e9-bbdc-d32d2d31ad39"/>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293D9159-1EB3-42F9-9A64-6E02005876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858</TotalTime>
  <Words>4530</Words>
  <Application>Microsoft Office PowerPoint</Application>
  <PresentationFormat>Widescreen</PresentationFormat>
  <Paragraphs>497</Paragraphs>
  <Slides>40</Slides>
  <Notes>23</Notes>
  <HiddenSlides>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MS PGothic</vt:lpstr>
      <vt:lpstr>Arial</vt:lpstr>
      <vt:lpstr>Calibri</vt:lpstr>
      <vt:lpstr>Lato</vt:lpstr>
      <vt:lpstr>Montserrat</vt:lpstr>
      <vt:lpstr>Rockwell Extra Bold</vt:lpstr>
      <vt:lpstr>Segoe UI</vt:lpstr>
      <vt:lpstr>Segoe UI Light</vt:lpstr>
      <vt:lpstr>Segoe UI Semibold</vt:lpstr>
      <vt:lpstr>Segoe UI Semilight</vt:lpstr>
      <vt:lpstr>Wingdings</vt:lpstr>
      <vt:lpstr>Office Theme</vt:lpstr>
      <vt:lpstr>PowerPoint Presentation</vt:lpstr>
      <vt:lpstr>Azure DevOps</vt:lpstr>
      <vt:lpstr>What is DevOps?</vt:lpstr>
      <vt:lpstr>What is DevOps?</vt:lpstr>
      <vt:lpstr>Why is DevOps important?</vt:lpstr>
      <vt:lpstr>PowerPoint Presentation</vt:lpstr>
      <vt:lpstr>PowerPoint Presentation</vt:lpstr>
      <vt:lpstr>PowerPoint Presentation</vt:lpstr>
      <vt:lpstr>High Performance DevOps Companies Achieve…</vt:lpstr>
      <vt:lpstr>How Microsoft can help</vt:lpstr>
      <vt:lpstr>What technologies do I need to support DevOps?</vt:lpstr>
      <vt:lpstr>PowerPoint Presentation</vt:lpstr>
      <vt:lpstr>Introducing Azure DevOps</vt:lpstr>
      <vt:lpstr>Azure Pipelines</vt:lpstr>
      <vt:lpstr>PowerPoint Presentation</vt:lpstr>
      <vt:lpstr>Microsoft       Open Source</vt:lpstr>
      <vt:lpstr>Azure Pipelines</vt:lpstr>
      <vt:lpstr>Integrated with GitHub</vt:lpstr>
      <vt:lpstr>Azure DevOps</vt:lpstr>
      <vt:lpstr>Azure Boards</vt:lpstr>
      <vt:lpstr>Azure Repos</vt:lpstr>
      <vt:lpstr>Azure Test Plans</vt:lpstr>
      <vt:lpstr>Azure Artifacts</vt:lpstr>
      <vt:lpstr>Azure DevOps</vt:lpstr>
      <vt:lpstr>Azure DevOps</vt:lpstr>
      <vt:lpstr>Broadening the Azure Ecosystem</vt:lpstr>
      <vt:lpstr>Self-Service Dev/Test Environments</vt:lpstr>
      <vt:lpstr>Infrastructure and Configuration as Code</vt:lpstr>
      <vt:lpstr>Continuous Security</vt:lpstr>
      <vt:lpstr>Smarter Insights, Faster</vt:lpstr>
      <vt:lpstr>Azure DevOps: Choose the tools and clouds you love</vt:lpstr>
      <vt:lpstr>Azure DevOps supports small teams to largest enterprises</vt:lpstr>
      <vt:lpstr>DevOps at Microsoft</vt:lpstr>
      <vt:lpstr>PowerPoint Presentation</vt:lpstr>
      <vt:lpstr>Changes for existing VSTS / TFS customers</vt:lpstr>
      <vt:lpstr>Migrating from TFS to Azure DevOps</vt:lpstr>
      <vt:lpstr>Azure DevOps</vt:lpstr>
      <vt:lpstr>Azure DevOps Services Pricing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Sriram Hariharan</dc:creator>
  <cp:lastModifiedBy>Pandiyan Murugan</cp:lastModifiedBy>
  <cp:revision>69</cp:revision>
  <dcterms:created xsi:type="dcterms:W3CDTF">2016-04-19T12:30:53Z</dcterms:created>
  <dcterms:modified xsi:type="dcterms:W3CDTF">2019-04-28T06:15:45Z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0x0101001E81F81DC5BEF84096615F0BA9929F51</vt:lpwstr>
  </property>
</Properties>
</file>